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85" r:id="rId5"/>
    <p:sldId id="260" r:id="rId6"/>
    <p:sldId id="259" r:id="rId7"/>
    <p:sldId id="284" r:id="rId8"/>
    <p:sldId id="282" r:id="rId9"/>
    <p:sldId id="286" r:id="rId10"/>
    <p:sldId id="261" r:id="rId11"/>
    <p:sldId id="262" r:id="rId12"/>
    <p:sldId id="263" r:id="rId13"/>
    <p:sldId id="264" r:id="rId14"/>
    <p:sldId id="265" r:id="rId15"/>
    <p:sldId id="266" r:id="rId16"/>
    <p:sldId id="267" r:id="rId17"/>
    <p:sldId id="287" r:id="rId18"/>
    <p:sldId id="268" r:id="rId19"/>
    <p:sldId id="283"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30" autoAdjust="0"/>
  </p:normalViewPr>
  <p:slideViewPr>
    <p:cSldViewPr snapToGrid="0">
      <p:cViewPr>
        <p:scale>
          <a:sx n="50" d="100"/>
          <a:sy n="50" d="100"/>
        </p:scale>
        <p:origin x="9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de-DE" dirty="0"/>
              <a:t>Stellt euch bitte mal vor, ihr wollt euch selbstständig machen und nun ist es an der Zeit einen eigenen Raum dafür zu schaffen. Es soll schön warm sein, Strom, Wasser und Internet angeschlossen werden und an eurem eigenen Arbeitsplatz einfach nur eure Arbeit verrichten. Ihr überlegt euch wie dies nun was ihr braucht…</a:t>
            </a:r>
          </a:p>
        </p:txBody>
      </p:sp>
    </p:spTree>
    <p:extLst>
      <p:ext uri="{BB962C8B-B14F-4D97-AF65-F5344CB8AC3E}">
        <p14:creationId xmlns:p14="http://schemas.microsoft.com/office/powerpoint/2010/main" val="4195095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Aber daraus erfolgte nun eigentlich, dass die Infrastruktur Oberhand gewann und dein Feature „selbstständige Arbeit“ zur Nebensache wurde…</a:t>
            </a:r>
          </a:p>
        </p:txBody>
      </p:sp>
    </p:spTree>
    <p:extLst>
      <p:ext uri="{BB962C8B-B14F-4D97-AF65-F5344CB8AC3E}">
        <p14:creationId xmlns:p14="http://schemas.microsoft.com/office/powerpoint/2010/main" val="1817636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Genau das wollen wir nicht… dieses ganze zeremonielle Drumherum… dies nervt… wir wollen doch nur unser Feature….</a:t>
            </a:r>
          </a:p>
        </p:txBody>
      </p:sp>
    </p:spTree>
    <p:extLst>
      <p:ext uri="{BB962C8B-B14F-4D97-AF65-F5344CB8AC3E}">
        <p14:creationId xmlns:p14="http://schemas.microsoft.com/office/powerpoint/2010/main" val="1916657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1184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94934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rPr dirty="0"/>
              <a:t>… </a:t>
            </a:r>
            <a:r>
              <a:rPr lang="de-DE" dirty="0"/>
              <a:t>eigentlich möchtet ihr </a:t>
            </a:r>
            <a:r>
              <a:rPr dirty="0" err="1"/>
              <a:t>gern</a:t>
            </a:r>
            <a:r>
              <a:rPr dirty="0"/>
              <a:t> in den </a:t>
            </a:r>
            <a:r>
              <a:rPr dirty="0" err="1"/>
              <a:t>eigenen</a:t>
            </a:r>
            <a:r>
              <a:rPr dirty="0"/>
              <a:t> </a:t>
            </a:r>
            <a:r>
              <a:rPr dirty="0" err="1"/>
              <a:t>vier</a:t>
            </a:r>
            <a:r>
              <a:rPr dirty="0"/>
              <a:t> </a:t>
            </a:r>
            <a:r>
              <a:rPr dirty="0" err="1"/>
              <a:t>Wänden</a:t>
            </a:r>
            <a:r>
              <a:rPr dirty="0"/>
              <a:t> </a:t>
            </a:r>
            <a:r>
              <a:rPr dirty="0" err="1"/>
              <a:t>mit</a:t>
            </a:r>
            <a:r>
              <a:rPr dirty="0"/>
              <a:t> </a:t>
            </a:r>
            <a:r>
              <a:rPr lang="de-DE" dirty="0"/>
              <a:t>eurem</a:t>
            </a:r>
            <a:r>
              <a:rPr dirty="0"/>
              <a:t> </a:t>
            </a:r>
            <a:r>
              <a:rPr dirty="0" err="1"/>
              <a:t>neuen</a:t>
            </a:r>
            <a:r>
              <a:rPr dirty="0"/>
              <a:t> </a:t>
            </a:r>
            <a:r>
              <a:rPr lang="de-DE" dirty="0"/>
              <a:t>Laptop</a:t>
            </a:r>
            <a:r>
              <a:rPr dirty="0"/>
              <a:t> </a:t>
            </a:r>
            <a:r>
              <a:rPr lang="de-DE" dirty="0"/>
              <a:t>arbeiten</a:t>
            </a:r>
            <a:r>
              <a:rPr dirty="0"/>
              <a:t>. </a:t>
            </a:r>
            <a:r>
              <a:rPr lang="de-DE" dirty="0"/>
              <a:t>Ihr braucht auch noch eine Firmen Adresse und müsst natürlich eure Kunden auch bewirten können. Und ein Konferenzraum wäre auch nicht schlecht, damit man sich mit dem Kunden besser austauschen kann, als über dem eigenen Schreibtisch hinweg…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r>
              <a:rPr dirty="0" err="1"/>
              <a:t>Stellt</a:t>
            </a:r>
            <a:r>
              <a:rPr dirty="0"/>
              <a:t> </a:t>
            </a:r>
            <a:r>
              <a:rPr dirty="0" err="1"/>
              <a:t>euch</a:t>
            </a:r>
            <a:r>
              <a:rPr dirty="0"/>
              <a:t> </a:t>
            </a:r>
            <a:r>
              <a:rPr dirty="0" err="1"/>
              <a:t>bitte</a:t>
            </a:r>
            <a:r>
              <a:rPr dirty="0"/>
              <a:t> mal </a:t>
            </a:r>
            <a:r>
              <a:rPr dirty="0" err="1"/>
              <a:t>vor</a:t>
            </a:r>
            <a:r>
              <a:rPr dirty="0"/>
              <a:t>, </a:t>
            </a:r>
            <a:r>
              <a:rPr dirty="0" err="1"/>
              <a:t>ihr</a:t>
            </a:r>
            <a:r>
              <a:rPr dirty="0"/>
              <a:t> </a:t>
            </a:r>
            <a:r>
              <a:rPr dirty="0" err="1"/>
              <a:t>habt</a:t>
            </a:r>
            <a:r>
              <a:rPr dirty="0"/>
              <a:t> </a:t>
            </a:r>
            <a:r>
              <a:rPr dirty="0" err="1"/>
              <a:t>eine</a:t>
            </a:r>
            <a:r>
              <a:rPr dirty="0"/>
              <a:t> </a:t>
            </a:r>
            <a:r>
              <a:rPr dirty="0" err="1"/>
              <a:t>Familie</a:t>
            </a:r>
            <a:r>
              <a:rPr dirty="0"/>
              <a:t> </a:t>
            </a:r>
            <a:r>
              <a:rPr dirty="0" err="1"/>
              <a:t>gegründet</a:t>
            </a:r>
            <a:r>
              <a:rPr dirty="0"/>
              <a:t> und nun </a:t>
            </a:r>
            <a:r>
              <a:rPr dirty="0" err="1"/>
              <a:t>ist</a:t>
            </a:r>
            <a:r>
              <a:rPr dirty="0"/>
              <a:t> </a:t>
            </a:r>
            <a:r>
              <a:rPr dirty="0" err="1"/>
              <a:t>es</a:t>
            </a:r>
            <a:r>
              <a:rPr dirty="0"/>
              <a:t> an der Zeit </a:t>
            </a:r>
            <a:r>
              <a:rPr dirty="0" err="1"/>
              <a:t>einen</a:t>
            </a:r>
            <a:r>
              <a:rPr dirty="0"/>
              <a:t> </a:t>
            </a:r>
            <a:r>
              <a:rPr dirty="0" err="1"/>
              <a:t>eigenen</a:t>
            </a:r>
            <a:r>
              <a:rPr dirty="0"/>
              <a:t> </a:t>
            </a:r>
            <a:r>
              <a:rPr dirty="0" err="1"/>
              <a:t>Raum</a:t>
            </a:r>
            <a:r>
              <a:rPr dirty="0"/>
              <a:t> </a:t>
            </a:r>
            <a:r>
              <a:rPr dirty="0" err="1"/>
              <a:t>dafür</a:t>
            </a:r>
            <a:r>
              <a:rPr dirty="0"/>
              <a:t> </a:t>
            </a:r>
            <a:r>
              <a:rPr dirty="0" err="1"/>
              <a:t>zu</a:t>
            </a:r>
            <a:r>
              <a:rPr dirty="0"/>
              <a:t> </a:t>
            </a:r>
            <a:r>
              <a:rPr dirty="0" err="1"/>
              <a:t>schaffen</a:t>
            </a:r>
            <a:r>
              <a:rPr dirty="0"/>
              <a:t>. </a:t>
            </a:r>
            <a:r>
              <a:rPr dirty="0" err="1"/>
              <a:t>Es</a:t>
            </a:r>
            <a:r>
              <a:rPr dirty="0"/>
              <a:t> </a:t>
            </a:r>
            <a:r>
              <a:rPr dirty="0" err="1"/>
              <a:t>soll</a:t>
            </a:r>
            <a:r>
              <a:rPr dirty="0"/>
              <a:t> </a:t>
            </a:r>
            <a:r>
              <a:rPr dirty="0" err="1"/>
              <a:t>schön</a:t>
            </a:r>
            <a:r>
              <a:rPr dirty="0"/>
              <a:t> warm sein, Strom und Wasser </a:t>
            </a:r>
            <a:r>
              <a:rPr dirty="0" err="1"/>
              <a:t>angeschlossen</a:t>
            </a:r>
            <a:r>
              <a:rPr dirty="0"/>
              <a:t> </a:t>
            </a:r>
            <a:r>
              <a:rPr dirty="0" err="1"/>
              <a:t>werden</a:t>
            </a:r>
            <a:r>
              <a:rPr dirty="0"/>
              <a:t> und die </a:t>
            </a:r>
            <a:r>
              <a:rPr dirty="0" err="1"/>
              <a:t>Natur</a:t>
            </a:r>
            <a:r>
              <a:rPr dirty="0"/>
              <a:t> </a:t>
            </a:r>
            <a:r>
              <a:rPr dirty="0" err="1"/>
              <a:t>direkt</a:t>
            </a:r>
            <a:r>
              <a:rPr dirty="0"/>
              <a:t> </a:t>
            </a:r>
            <a:r>
              <a:rPr dirty="0" err="1"/>
              <a:t>vor</a:t>
            </a:r>
            <a:r>
              <a:rPr dirty="0"/>
              <a:t> der </a:t>
            </a:r>
            <a:r>
              <a:rPr dirty="0" err="1"/>
              <a:t>Tür</a:t>
            </a:r>
            <a:r>
              <a:rPr dirty="0"/>
              <a:t>. </a:t>
            </a:r>
            <a:r>
              <a:rPr dirty="0" err="1"/>
              <a:t>Ihr</a:t>
            </a:r>
            <a:r>
              <a:rPr dirty="0"/>
              <a:t> </a:t>
            </a:r>
            <a:r>
              <a:rPr dirty="0" err="1"/>
              <a:t>geht</a:t>
            </a:r>
            <a:r>
              <a:rPr dirty="0"/>
              <a:t> </a:t>
            </a:r>
            <a:r>
              <a:rPr dirty="0" err="1"/>
              <a:t>mit</a:t>
            </a:r>
            <a:r>
              <a:rPr dirty="0"/>
              <a:t> </a:t>
            </a:r>
            <a:r>
              <a:rPr dirty="0" err="1"/>
              <a:t>diesen</a:t>
            </a:r>
            <a:r>
              <a:rPr dirty="0"/>
              <a:t> </a:t>
            </a:r>
            <a:r>
              <a:rPr dirty="0" err="1"/>
              <a:t>Vorstellungen</a:t>
            </a:r>
            <a:r>
              <a:rPr dirty="0"/>
              <a:t> </a:t>
            </a:r>
            <a:r>
              <a:rPr dirty="0" err="1"/>
              <a:t>zu</a:t>
            </a:r>
            <a:r>
              <a:rPr dirty="0"/>
              <a:t> </a:t>
            </a:r>
            <a:r>
              <a:rPr dirty="0" err="1"/>
              <a:t>eurem</a:t>
            </a:r>
            <a:r>
              <a:rPr dirty="0"/>
              <a:t> </a:t>
            </a:r>
            <a:r>
              <a:rPr dirty="0" err="1"/>
              <a:t>Architekt</a:t>
            </a:r>
            <a:r>
              <a:rPr dirty="0"/>
              <a:t> </a:t>
            </a:r>
            <a:r>
              <a:rPr dirty="0" err="1"/>
              <a:t>eures</a:t>
            </a:r>
            <a:r>
              <a:rPr dirty="0"/>
              <a:t> </a:t>
            </a:r>
            <a:r>
              <a:rPr dirty="0" err="1"/>
              <a:t>Vertrauen</a:t>
            </a:r>
            <a:r>
              <a:rPr dirty="0"/>
              <a:t> und </a:t>
            </a:r>
            <a:r>
              <a:rPr dirty="0" err="1"/>
              <a:t>sagt</a:t>
            </a:r>
            <a:r>
              <a:rPr dirty="0"/>
              <a:t> </a:t>
            </a:r>
            <a:r>
              <a:rPr dirty="0" err="1"/>
              <a:t>ihm</a:t>
            </a:r>
            <a:r>
              <a:rPr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 du möchtest gern in den eigenen vier Wänden mit deiner neuen Familie wohnen. Mit Strom, Wasser und warm soll es sein.</a:t>
            </a:r>
          </a:p>
          <a:p>
            <a:r>
              <a:t>Der Architekt reibt sich die Hände und freut sich, ein weiterer Auftrag winkt. Nach einigen Monaten Arbeit unterbreitet er euch folgendes Angebot…</a:t>
            </a:r>
          </a:p>
        </p:txBody>
      </p:sp>
    </p:spTree>
    <p:extLst>
      <p:ext uri="{BB962C8B-B14F-4D97-AF65-F5344CB8AC3E}">
        <p14:creationId xmlns:p14="http://schemas.microsoft.com/office/powerpoint/2010/main" val="3680466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Eigenes Firmengebäude… Schön sieht es aus! Teuer ist es… Alle deine Anforderungen sind damit erfüllt, aber natürlich geht es dann erst richtig los. </a:t>
            </a:r>
          </a:p>
        </p:txBody>
      </p:sp>
    </p:spTree>
    <p:extLst>
      <p:ext uri="{BB962C8B-B14F-4D97-AF65-F5344CB8AC3E}">
        <p14:creationId xmlns:p14="http://schemas.microsoft.com/office/powerpoint/2010/main" val="2154836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r>
              <a:rPr lang="de-DE" dirty="0"/>
              <a:t>So ein eigenes Gebäude braucht natürlich sehr viel Infrastruktur und muss auch regelmäßig gewartet und gepflegt werden… </a:t>
            </a:r>
          </a:p>
          <a:p>
            <a:endParaRPr lang="de-DE" dirty="0"/>
          </a:p>
          <a:p>
            <a:r>
              <a:rPr lang="de-DE" dirty="0"/>
              <a:t>Gärtner, Gebäudereinigung, Empfang, Möbel, Technik, Strom, Wasser, Internet usw. all dies und noch mehr musst du besorgen und sorge tragen, dass alles funktioniert…</a:t>
            </a:r>
          </a:p>
          <a:p>
            <a:endParaRPr lang="de-DE" dirty="0"/>
          </a:p>
          <a:p>
            <a:r>
              <a:rPr lang="de-DE" dirty="0"/>
              <a:t>Dein eigentlicher Wunsch als selbstständiger Tätig zu sein hat sich zu einem Enterprise-Unternehmen entwickelt. Folgendes ist passiert…</a:t>
            </a:r>
          </a:p>
        </p:txBody>
      </p:sp>
    </p:spTree>
    <p:extLst>
      <p:ext uri="{BB962C8B-B14F-4D97-AF65-F5344CB8AC3E}">
        <p14:creationId xmlns:p14="http://schemas.microsoft.com/office/powerpoint/2010/main" val="420119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t>Schön sagst du, doch tatsächlich denkst du, ob der Architekt von allen guten Geistern  verlassen ist uns stellst ihn zur Rede. Was hat er sich dabei gedacht, mit hunderten anderen in einem Haus und überhaupt, wo ist denn da die Romantik. Das richtet sich der Architekt auf und erklärt sich…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r>
              <a:t>… hey, du brauchst doch für deine Wohnung Nachbarn, die machen dir die Wohnung warm und außerdem ist ein großes Haus mit vielen Mietern das einzig sinnvolle, wenn es um die Median, wie Strom und Wasser geht. Die Stadtwerke legen einem nur eine Leitung, wenn das Haus groß genug ist. Ja und dann der öffentliche Nahverkehr, sowie die Straßen, alles zu deinem Wohl. Wie möchtest du denn sonst nach Hause kommen? Da schau, das tolle Einkaufszentrum brauchst du auch, weil irgendwoher musst du doch die Lebensmittel und sonstigen Dinge des täglichen Bedarfs herholen.</a:t>
            </a:r>
          </a:p>
          <a:p>
            <a:endParaRPr/>
          </a:p>
          <a:p>
            <a:r>
              <a:t>Sprich, der Architekt hat aus deinem Wunsch nur zu wohnen gleiche eine Stadt gemacht.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Am Anfang hattest du dein Feature „selbstständige Tätigkeit“ und du wusstest du brauchst dazu ein kleines </a:t>
            </a:r>
            <a:r>
              <a:rPr lang="de-DE" dirty="0" err="1"/>
              <a:t>bissl</a:t>
            </a:r>
            <a:r>
              <a:rPr lang="de-DE" dirty="0"/>
              <a:t> Infrastruktur: Wasser, Strom, Internet, Adresse…</a:t>
            </a:r>
          </a:p>
        </p:txBody>
      </p:sp>
    </p:spTree>
    <p:extLst>
      <p:ext uri="{BB962C8B-B14F-4D97-AF65-F5344CB8AC3E}">
        <p14:creationId xmlns:p14="http://schemas.microsoft.com/office/powerpoint/2010/main" val="933397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4" name="Shape 14"/>
          <p:cNvSpPr>
            <a:spLocks noGrp="1"/>
          </p:cNvSpPr>
          <p:nvPr>
            <p:ph type="title"/>
          </p:nvPr>
        </p:nvSpPr>
        <p:spPr>
          <a:xfrm>
            <a:off x="1270000" y="1638300"/>
            <a:ext cx="10464800" cy="3302000"/>
          </a:xfrm>
          <a:prstGeom prst="rect">
            <a:avLst/>
          </a:prstGeom>
        </p:spPr>
        <p:txBody>
          <a:bodyPr anchor="b"/>
          <a:lstStyle/>
          <a:p>
            <a:r>
              <a:t>Title Text</a:t>
            </a:r>
          </a:p>
        </p:txBody>
      </p:sp>
      <p:sp>
        <p:nvSpPr>
          <p:cNvPr id="15" name="Shape 15"/>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6" name="Shape 16"/>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6" name="Shape 96"/>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7" name="Shape 97"/>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8" name="Shape 98"/>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05" name="Shape 105"/>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6" name="Shape 106"/>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3" name="Shape 113"/>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120" name="Shape 120"/>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7243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3" name="Shape 23"/>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4" name="Shape 24"/>
          <p:cNvSpPr>
            <a:spLocks noGrp="1"/>
          </p:cNvSpPr>
          <p:nvPr>
            <p:ph type="title"/>
          </p:nvPr>
        </p:nvSpPr>
        <p:spPr>
          <a:xfrm>
            <a:off x="1270000" y="6718300"/>
            <a:ext cx="10464800" cy="1422400"/>
          </a:xfrm>
          <a:prstGeom prst="rect">
            <a:avLst/>
          </a:prstGeom>
        </p:spPr>
        <p:txBody>
          <a:bodyPr anchor="b"/>
          <a:lstStyle/>
          <a:p>
            <a:r>
              <a:t>Title Text</a:t>
            </a:r>
          </a:p>
        </p:txBody>
      </p:sp>
      <p:sp>
        <p:nvSpPr>
          <p:cNvPr id="25" name="Shape 25"/>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xfrm>
            <a:off x="6311798" y="9245600"/>
            <a:ext cx="368504" cy="381000"/>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Shape 33"/>
          <p:cNvSpPr>
            <a:spLocks noGrp="1"/>
          </p:cNvSpPr>
          <p:nvPr>
            <p:ph type="title"/>
          </p:nvPr>
        </p:nvSpPr>
        <p:spPr>
          <a:xfrm>
            <a:off x="1270000" y="3225800"/>
            <a:ext cx="10464800" cy="3302000"/>
          </a:xfrm>
          <a:prstGeom prst="rect">
            <a:avLst/>
          </a:prstGeom>
        </p:spPr>
        <p:txBody>
          <a:bodyPr/>
          <a:lstStyle/>
          <a:p>
            <a:r>
              <a:t>Title Text</a:t>
            </a:r>
          </a:p>
        </p:txBody>
      </p:sp>
      <p:sp>
        <p:nvSpPr>
          <p:cNvPr id="34" name="Shape 34"/>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Shape 41"/>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42" name="Shape 42"/>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3" name="Shape 43"/>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4" name="Shape 44"/>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1" name="Shape 51"/>
          <p:cNvSpPr>
            <a:spLocks noGrp="1"/>
          </p:cNvSpPr>
          <p:nvPr>
            <p:ph type="title"/>
          </p:nvPr>
        </p:nvSpPr>
        <p:spPr>
          <a:prstGeom prst="rect">
            <a:avLst/>
          </a:prstGeom>
        </p:spPr>
        <p:txBody>
          <a:bodyPr/>
          <a:lstStyle/>
          <a:p>
            <a:r>
              <a:t>Title Text</a:t>
            </a:r>
          </a:p>
        </p:txBody>
      </p:sp>
      <p:sp>
        <p:nvSpPr>
          <p:cNvPr id="52" name="Shape 52"/>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9" name="Shape 59"/>
          <p:cNvSpPr>
            <a:spLocks noGrp="1"/>
          </p:cNvSpPr>
          <p:nvPr>
            <p:ph type="title"/>
          </p:nvPr>
        </p:nvSpPr>
        <p:spPr>
          <a:prstGeom prst="rect">
            <a:avLst/>
          </a:prstGeom>
        </p:spPr>
        <p:txBody>
          <a:bodyPr/>
          <a:lstStyle/>
          <a:p>
            <a:r>
              <a:t>Title Text</a:t>
            </a:r>
          </a:p>
        </p:txBody>
      </p:sp>
      <p:sp>
        <p:nvSpPr>
          <p:cNvPr id="60" name="Shape 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Shape 61"/>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8" name="Shape 68"/>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9" name="Shape 69"/>
          <p:cNvSpPr>
            <a:spLocks noGrp="1"/>
          </p:cNvSpPr>
          <p:nvPr>
            <p:ph type="title"/>
          </p:nvPr>
        </p:nvSpPr>
        <p:spPr>
          <a:prstGeom prst="rect">
            <a:avLst/>
          </a:prstGeom>
        </p:spPr>
        <p:txBody>
          <a:bodyPr/>
          <a:lstStyle/>
          <a:p>
            <a:r>
              <a:t>Title Text</a:t>
            </a:r>
          </a:p>
        </p:txBody>
      </p:sp>
      <p:sp>
        <p:nvSpPr>
          <p:cNvPr id="70" name="Shape 70"/>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 name="Shape 78"/>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6" name="Shape 86"/>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7" name="Shape 87"/>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8" name="Shape 88"/>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9" name="Shape 89"/>
          <p:cNvSpPr>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grpSp>
        <p:nvGrpSpPr>
          <p:cNvPr id="5" name="Group 5"/>
          <p:cNvGrpSpPr/>
          <p:nvPr/>
        </p:nvGrpSpPr>
        <p:grpSpPr>
          <a:xfrm>
            <a:off x="11245233" y="9382344"/>
            <a:ext cx="1623017" cy="310713"/>
            <a:chOff x="-70845" y="0"/>
            <a:chExt cx="1623016" cy="310711"/>
          </a:xfrm>
        </p:grpSpPr>
        <p:pic>
          <p:nvPicPr>
            <p:cNvPr id="3" name="devcrowd-logo-darken.pdf"/>
            <p:cNvPicPr>
              <a:picLocks noChangeAspect="1"/>
            </p:cNvPicPr>
            <p:nvPr/>
          </p:nvPicPr>
          <p:blipFill>
            <a:blip r:embed="rId16">
              <a:alphaModFix amt="74830"/>
              <a:extLst/>
            </a:blip>
            <a:stretch>
              <a:fillRect/>
            </a:stretch>
          </p:blipFill>
          <p:spPr>
            <a:xfrm>
              <a:off x="875010" y="85504"/>
              <a:ext cx="677161" cy="139704"/>
            </a:xfrm>
            <a:prstGeom prst="rect">
              <a:avLst/>
            </a:prstGeom>
            <a:ln w="12700" cap="flat">
              <a:noFill/>
              <a:miter lim="400000"/>
            </a:ln>
            <a:effectLst/>
          </p:spPr>
        </p:pic>
        <p:sp>
          <p:nvSpPr>
            <p:cNvPr id="4" name="Shape 4"/>
            <p:cNvSpPr/>
            <p:nvPr/>
          </p:nvSpPr>
          <p:spPr>
            <a:xfrm>
              <a:off x="-70846" y="0"/>
              <a:ext cx="1030771" cy="3107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300">
                  <a:solidFill>
                    <a:srgbClr val="53585F"/>
                  </a:solidFill>
                  <a:latin typeface="Helvetica"/>
                  <a:ea typeface="Helvetica"/>
                  <a:cs typeface="Helvetica"/>
                  <a:sym typeface="Helvetica"/>
                </a:defRPr>
              </a:lvl1pPr>
            </a:lstStyle>
            <a:p>
              <a:r>
                <a:t>created by</a:t>
              </a:r>
            </a:p>
          </p:txBody>
        </p:sp>
      </p:grpSp>
      <p:sp>
        <p:nvSpPr>
          <p:cNvPr id="6" name="Shape 6"/>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8.tif"/><Relationship Id="rId5" Type="http://schemas.openxmlformats.org/officeDocument/2006/relationships/image" Target="../media/image7.png"/><Relationship Id="rId4" Type="http://schemas.openxmlformats.org/officeDocument/2006/relationships/image" Target="../media/image6.tif"/></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tif"/><Relationship Id="rId1" Type="http://schemas.openxmlformats.org/officeDocument/2006/relationships/slideLayout" Target="../slideLayouts/slideLayout12.xml"/><Relationship Id="rId4" Type="http://schemas.openxmlformats.org/officeDocument/2006/relationships/image" Target="../media/image11.tif"/></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Flash.jpg"/>
          <p:cNvPicPr>
            <a:picLocks noChangeAspect="1"/>
          </p:cNvPicPr>
          <p:nvPr/>
        </p:nvPicPr>
        <p:blipFill>
          <a:blip r:embed="rId2">
            <a:extLst/>
          </a:blip>
          <a:stretch>
            <a:fillRect/>
          </a:stretch>
        </p:blipFill>
        <p:spPr>
          <a:xfrm>
            <a:off x="-71614" y="-56209"/>
            <a:ext cx="14799028" cy="9866018"/>
          </a:xfrm>
          <a:prstGeom prst="rect">
            <a:avLst/>
          </a:prstGeom>
          <a:ln w="12700">
            <a:miter lim="400000"/>
          </a:ln>
        </p:spPr>
      </p:pic>
      <p:sp>
        <p:nvSpPr>
          <p:cNvPr id="130" name="Shape 130"/>
          <p:cNvSpPr>
            <a:spLocks noGrp="1"/>
          </p:cNvSpPr>
          <p:nvPr>
            <p:ph type="ctrTitle"/>
          </p:nvPr>
        </p:nvSpPr>
        <p:spPr>
          <a:xfrm>
            <a:off x="6987137" y="7251691"/>
            <a:ext cx="5713413" cy="1392834"/>
          </a:xfrm>
          <a:prstGeom prst="rect">
            <a:avLst/>
          </a:prstGeom>
        </p:spPr>
        <p:txBody>
          <a:bodyPr/>
          <a:lstStyle>
            <a:lvl1pPr>
              <a:defRPr>
                <a:solidFill>
                  <a:srgbClr val="FFFFFF"/>
                </a:solidFill>
                <a:latin typeface="Helvetica Neue Thin"/>
                <a:ea typeface="Helvetica Neue Thin"/>
                <a:cs typeface="Helvetica Neue Thin"/>
                <a:sym typeface="Helvetica Neue Thin"/>
              </a:defRPr>
            </a:lvl1pPr>
          </a:lstStyle>
          <a:p>
            <a:r>
              <a:t>Up in the Air</a:t>
            </a:r>
          </a:p>
        </p:txBody>
      </p:sp>
      <p:sp>
        <p:nvSpPr>
          <p:cNvPr id="131" name="Shape 131"/>
          <p:cNvSpPr>
            <a:spLocks noGrp="1"/>
          </p:cNvSpPr>
          <p:nvPr>
            <p:ph type="subTitle" sz="quarter" idx="1"/>
          </p:nvPr>
        </p:nvSpPr>
        <p:spPr>
          <a:xfrm>
            <a:off x="6987137" y="8732977"/>
            <a:ext cx="5713413" cy="567828"/>
          </a:xfrm>
          <a:prstGeom prst="rect">
            <a:avLst/>
          </a:prstGeom>
        </p:spPr>
        <p:txBody>
          <a:bodyPr/>
          <a:lstStyle>
            <a:lvl1pPr>
              <a:defRPr sz="2200">
                <a:solidFill>
                  <a:srgbClr val="FFFFFF"/>
                </a:solidFill>
              </a:defRPr>
            </a:lvl1pPr>
          </a:lstStyle>
          <a:p>
            <a:r>
              <a:t>Serverless Computing With Azure Functions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5" name="City-small.jpg"/>
          <p:cNvPicPr>
            <a:picLocks noGrp="1" noChangeAspect="1"/>
          </p:cNvPicPr>
          <p:nvPr>
            <p:ph type="pic" idx="13"/>
          </p:nvPr>
        </p:nvPicPr>
        <p:blipFill>
          <a:blip r:embed="rId3">
            <a:extLst/>
          </a:blip>
          <a:srcRect l="5550" r="5550"/>
          <a:stretch>
            <a:fillRect/>
          </a:stretch>
        </p:blipFill>
        <p:spPr>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9" name="City-small.jpg"/>
          <p:cNvPicPr>
            <a:picLocks noGrp="1" noChangeAspect="1"/>
          </p:cNvPicPr>
          <p:nvPr>
            <p:ph type="pic" idx="13"/>
          </p:nvPr>
        </p:nvPicPr>
        <p:blipFill>
          <a:blip r:embed="rId3">
            <a:extLst/>
          </a:blip>
          <a:srcRect l="30655" r="37316"/>
          <a:stretch>
            <a:fillRect/>
          </a:stretch>
        </p:blipFill>
        <p:spPr>
          <a:xfrm>
            <a:off x="7481943" y="0"/>
            <a:ext cx="4685306" cy="9753600"/>
          </a:xfrm>
          <a:prstGeom prst="rect">
            <a:avLst/>
          </a:prstGeom>
        </p:spPr>
      </p:pic>
      <p:sp>
        <p:nvSpPr>
          <p:cNvPr id="180" name="Shape 180"/>
          <p:cNvSpPr/>
          <p:nvPr/>
        </p:nvSpPr>
        <p:spPr>
          <a:xfrm>
            <a:off x="742650" y="3106727"/>
            <a:ext cx="5780179" cy="1981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6200"/>
            </a:lvl1pPr>
          </a:lstStyle>
          <a:p>
            <a:r>
              <a:t>Infrastructure everywhere</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p:nvPr/>
        </p:nvSpPr>
        <p:spPr>
          <a:xfrm>
            <a:off x="3435350" y="1644650"/>
            <a:ext cx="1270000" cy="1270000"/>
          </a:xfrm>
          <a:prstGeom prst="rect">
            <a:avLst/>
          </a:prstGeom>
          <a:solidFill>
            <a:schemeClr val="accent2">
              <a:hueOff val="-2473793"/>
              <a:satOff val="-50209"/>
              <a:lumOff val="23543"/>
            </a:schemeClr>
          </a:solid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DB</a:t>
            </a:r>
          </a:p>
        </p:txBody>
      </p:sp>
      <p:sp>
        <p:nvSpPr>
          <p:cNvPr id="185" name="Shape 185"/>
          <p:cNvSpPr/>
          <p:nvPr/>
        </p:nvSpPr>
        <p:spPr>
          <a:xfrm>
            <a:off x="3435350" y="6838950"/>
            <a:ext cx="1270000" cy="1270000"/>
          </a:xfrm>
          <a:prstGeom prst="rect">
            <a:avLst/>
          </a:prstGeom>
          <a:solidFill>
            <a:schemeClr val="accent2">
              <a:hueOff val="-2473793"/>
              <a:satOff val="-50209"/>
              <a:lumOff val="23543"/>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1800">
                <a:solidFill>
                  <a:srgbClr val="FFFFFF"/>
                </a:solidFill>
              </a:defRPr>
            </a:lvl1pPr>
          </a:lstStyle>
          <a:p>
            <a:r>
              <a:t>Messaging</a:t>
            </a:r>
          </a:p>
        </p:txBody>
      </p:sp>
      <p:sp>
        <p:nvSpPr>
          <p:cNvPr id="186" name="Shape 186"/>
          <p:cNvSpPr/>
          <p:nvPr/>
        </p:nvSpPr>
        <p:spPr>
          <a:xfrm>
            <a:off x="8299450" y="1644650"/>
            <a:ext cx="1270000" cy="1270000"/>
          </a:xfrm>
          <a:prstGeom prst="rect">
            <a:avLst/>
          </a:prstGeom>
          <a:solidFill>
            <a:schemeClr val="accent2">
              <a:hueOff val="-2473793"/>
              <a:satOff val="-50209"/>
              <a:lumOff val="23543"/>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Web-Server</a:t>
            </a:r>
          </a:p>
        </p:txBody>
      </p:sp>
      <p:sp>
        <p:nvSpPr>
          <p:cNvPr id="187" name="Shape 187"/>
          <p:cNvSpPr/>
          <p:nvPr/>
        </p:nvSpPr>
        <p:spPr>
          <a:xfrm>
            <a:off x="8299450" y="6838950"/>
            <a:ext cx="1270000" cy="1270000"/>
          </a:xfrm>
          <a:prstGeom prst="rect">
            <a:avLst/>
          </a:prstGeom>
          <a:solidFill>
            <a:schemeClr val="accent2">
              <a:hueOff val="-2473793"/>
              <a:satOff val="-50209"/>
              <a:lumOff val="23543"/>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1800">
                <a:solidFill>
                  <a:srgbClr val="FFFFFF"/>
                </a:solidFill>
              </a:defRPr>
            </a:lvl1pPr>
          </a:lstStyle>
          <a:p>
            <a:r>
              <a:t>Monitoring</a:t>
            </a:r>
          </a:p>
        </p:txBody>
      </p:sp>
      <p:sp>
        <p:nvSpPr>
          <p:cNvPr id="188" name="Shape 188"/>
          <p:cNvSpPr/>
          <p:nvPr/>
        </p:nvSpPr>
        <p:spPr>
          <a:xfrm>
            <a:off x="3404296" y="1778696"/>
            <a:ext cx="6196208" cy="6196208"/>
          </a:xfrm>
          <a:prstGeom prst="ellipse">
            <a:avLst/>
          </a:prstGeom>
          <a:solidFill>
            <a:schemeClr val="accent4">
              <a:hueOff val="384618"/>
              <a:satOff val="3869"/>
              <a:lumOff val="5802"/>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5100">
                <a:solidFill>
                  <a:srgbClr val="FFFFFF"/>
                </a:solidFill>
              </a:defRPr>
            </a:lvl1pPr>
          </a:lstStyle>
          <a:p>
            <a:r>
              <a:t>Feature</a:t>
            </a:r>
          </a:p>
        </p:txBody>
      </p:sp>
      <p:pic>
        <p:nvPicPr>
          <p:cNvPr id="189" name="pasted-image.png"/>
          <p:cNvPicPr>
            <a:picLocks noChangeAspect="1"/>
          </p:cNvPicPr>
          <p:nvPr/>
        </p:nvPicPr>
        <p:blipFill>
          <a:blip r:embed="rId3">
            <a:extLst/>
          </a:blip>
          <a:stretch>
            <a:fillRect/>
          </a:stretch>
        </p:blipFill>
        <p:spPr>
          <a:xfrm>
            <a:off x="10375131" y="7219794"/>
            <a:ext cx="2081270" cy="1998020"/>
          </a:xfrm>
          <a:prstGeom prst="rect">
            <a:avLst/>
          </a:prstGeom>
          <a:ln w="12700">
            <a:miter lim="400000"/>
          </a:ln>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5764311" y="4138711"/>
            <a:ext cx="1476178" cy="1476178"/>
          </a:xfrm>
          <a:prstGeom prst="ellipse">
            <a:avLst/>
          </a:prstGeom>
          <a:solidFill>
            <a:schemeClr val="accent5">
              <a:hueOff val="-444211"/>
              <a:satOff val="-14915"/>
              <a:lumOff val="22857"/>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500">
                <a:solidFill>
                  <a:srgbClr val="FFFFFF"/>
                </a:solidFill>
              </a:defRPr>
            </a:lvl1pPr>
          </a:lstStyle>
          <a:p>
            <a:r>
              <a:t>Feature</a:t>
            </a:r>
          </a:p>
        </p:txBody>
      </p:sp>
      <p:sp>
        <p:nvSpPr>
          <p:cNvPr id="192" name="Shape 192"/>
          <p:cNvSpPr/>
          <p:nvPr/>
        </p:nvSpPr>
        <p:spPr>
          <a:xfrm>
            <a:off x="3864690" y="2073990"/>
            <a:ext cx="2539587" cy="2539587"/>
          </a:xfrm>
          <a:prstGeom prst="rect">
            <a:avLst/>
          </a:prstGeom>
          <a:solidFill>
            <a:schemeClr val="accent2">
              <a:hueOff val="-554920"/>
              <a:satOff val="-21482"/>
              <a:lumOff val="-6228"/>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DB</a:t>
            </a:r>
          </a:p>
        </p:txBody>
      </p:sp>
      <p:sp>
        <p:nvSpPr>
          <p:cNvPr id="193" name="Shape 193"/>
          <p:cNvSpPr/>
          <p:nvPr/>
        </p:nvSpPr>
        <p:spPr>
          <a:xfrm>
            <a:off x="3864690" y="5140023"/>
            <a:ext cx="2539587" cy="2539587"/>
          </a:xfrm>
          <a:prstGeom prst="rect">
            <a:avLst/>
          </a:prstGeom>
          <a:solidFill>
            <a:schemeClr val="accent2">
              <a:hueOff val="-554920"/>
              <a:satOff val="-21482"/>
              <a:lumOff val="-6228"/>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1800">
                <a:solidFill>
                  <a:srgbClr val="FFFFFF"/>
                </a:solidFill>
              </a:defRPr>
            </a:lvl1pPr>
          </a:lstStyle>
          <a:p>
            <a:r>
              <a:t>Messaging</a:t>
            </a:r>
          </a:p>
        </p:txBody>
      </p:sp>
      <p:sp>
        <p:nvSpPr>
          <p:cNvPr id="194" name="Shape 194"/>
          <p:cNvSpPr/>
          <p:nvPr/>
        </p:nvSpPr>
        <p:spPr>
          <a:xfrm>
            <a:off x="6600523" y="2073990"/>
            <a:ext cx="2539586" cy="2539587"/>
          </a:xfrm>
          <a:prstGeom prst="rect">
            <a:avLst/>
          </a:prstGeom>
          <a:solidFill>
            <a:schemeClr val="accent2">
              <a:hueOff val="-554920"/>
              <a:satOff val="-21482"/>
              <a:lumOff val="-6228"/>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Web-Server</a:t>
            </a:r>
          </a:p>
        </p:txBody>
      </p:sp>
      <p:sp>
        <p:nvSpPr>
          <p:cNvPr id="195" name="Shape 195"/>
          <p:cNvSpPr/>
          <p:nvPr/>
        </p:nvSpPr>
        <p:spPr>
          <a:xfrm>
            <a:off x="6600523" y="5140023"/>
            <a:ext cx="2539586" cy="2539587"/>
          </a:xfrm>
          <a:prstGeom prst="rect">
            <a:avLst/>
          </a:prstGeom>
          <a:solidFill>
            <a:schemeClr val="accent2">
              <a:hueOff val="-554920"/>
              <a:satOff val="-21482"/>
              <a:lumOff val="-6228"/>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1800">
                <a:solidFill>
                  <a:srgbClr val="FFFFFF"/>
                </a:solidFill>
              </a:defRPr>
            </a:lvl1pPr>
          </a:lstStyle>
          <a:p>
            <a:r>
              <a:t>Monitoring</a:t>
            </a:r>
          </a:p>
        </p:txBody>
      </p:sp>
      <p:pic>
        <p:nvPicPr>
          <p:cNvPr id="196" name="pasted-image.png"/>
          <p:cNvPicPr>
            <a:picLocks noChangeAspect="1"/>
          </p:cNvPicPr>
          <p:nvPr/>
        </p:nvPicPr>
        <p:blipFill>
          <a:blip r:embed="rId3">
            <a:extLst/>
          </a:blip>
          <a:stretch>
            <a:fillRect/>
          </a:stretch>
        </p:blipFill>
        <p:spPr>
          <a:xfrm>
            <a:off x="10661650" y="7270750"/>
            <a:ext cx="1774368" cy="1842832"/>
          </a:xfrm>
          <a:prstGeom prst="rect">
            <a:avLst/>
          </a:prstGeom>
          <a:ln w="12700">
            <a:miter lim="400000"/>
          </a:ln>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prstGeom prst="rect">
            <a:avLst/>
          </a:prstGeom>
        </p:spPr>
        <p:txBody>
          <a:bodyPr/>
          <a:lstStyle/>
          <a:p>
            <a:pPr>
              <a:defRPr>
                <a:latin typeface="Comic Sans MS"/>
                <a:ea typeface="Comic Sans MS"/>
                <a:cs typeface="Comic Sans MS"/>
                <a:sym typeface="Comic Sans MS"/>
              </a:defRPr>
            </a:pPr>
            <a:r>
              <a:rPr>
                <a:solidFill>
                  <a:srgbClr val="FF2600"/>
                </a:solidFill>
              </a:rPr>
              <a:t>C</a:t>
            </a:r>
            <a:r>
              <a:rPr>
                <a:solidFill>
                  <a:srgbClr val="FF9300"/>
                </a:solidFill>
              </a:rPr>
              <a:t>e</a:t>
            </a:r>
            <a:r>
              <a:rPr>
                <a:solidFill>
                  <a:srgbClr val="00F900"/>
                </a:solidFill>
              </a:rPr>
              <a:t>r</a:t>
            </a:r>
            <a:r>
              <a:rPr>
                <a:solidFill>
                  <a:srgbClr val="0433FF"/>
                </a:solidFill>
              </a:rPr>
              <a:t>e</a:t>
            </a:r>
            <a:r>
              <a:rPr>
                <a:solidFill>
                  <a:srgbClr val="00F900"/>
                </a:solidFill>
              </a:rPr>
              <a:t>m</a:t>
            </a:r>
            <a:r>
              <a:rPr>
                <a:solidFill>
                  <a:srgbClr val="FFFB00"/>
                </a:solidFill>
              </a:rPr>
              <a:t>o</a:t>
            </a:r>
            <a:r>
              <a:rPr>
                <a:solidFill>
                  <a:srgbClr val="7A81FF"/>
                </a:solidFill>
              </a:rPr>
              <a:t>n</a:t>
            </a:r>
            <a:r>
              <a:rPr>
                <a:solidFill>
                  <a:srgbClr val="FF2F92"/>
                </a:solidFill>
              </a:rPr>
              <a:t>ies</a:t>
            </a:r>
            <a:r>
              <a:t> </a:t>
            </a:r>
          </a:p>
          <a:p>
            <a:pPr>
              <a:defRPr>
                <a:latin typeface="Comic Sans MS"/>
                <a:ea typeface="Comic Sans MS"/>
                <a:cs typeface="Comic Sans MS"/>
                <a:sym typeface="Comic Sans MS"/>
              </a:defRPr>
            </a:pPr>
            <a:r>
              <a:rPr>
                <a:solidFill>
                  <a:srgbClr val="00FA92"/>
                </a:solidFill>
              </a:rPr>
              <a:t>a</a:t>
            </a:r>
            <a:r>
              <a:rPr>
                <a:solidFill>
                  <a:srgbClr val="FF85FF"/>
                </a:solidFill>
              </a:rPr>
              <a:t>r</a:t>
            </a:r>
            <a:r>
              <a:rPr>
                <a:solidFill>
                  <a:srgbClr val="009193"/>
                </a:solidFill>
              </a:rPr>
              <a:t>e</a:t>
            </a:r>
            <a:r>
              <a:t> </a:t>
            </a:r>
            <a:r>
              <a:rPr>
                <a:solidFill>
                  <a:srgbClr val="D4FB79"/>
                </a:solidFill>
              </a:rPr>
              <a:t>a</a:t>
            </a:r>
            <a:r>
              <a:rPr>
                <a:solidFill>
                  <a:srgbClr val="00FDFF"/>
                </a:solidFill>
              </a:rPr>
              <a:t>nn</a:t>
            </a:r>
            <a:r>
              <a:rPr>
                <a:solidFill>
                  <a:srgbClr val="FF9300"/>
                </a:solidFill>
              </a:rPr>
              <a:t>o</a:t>
            </a:r>
            <a:r>
              <a:rPr>
                <a:solidFill>
                  <a:srgbClr val="00F900"/>
                </a:solidFill>
              </a:rPr>
              <a:t>y</a:t>
            </a:r>
            <a:r>
              <a:rPr>
                <a:solidFill>
                  <a:srgbClr val="D783FF"/>
                </a:solidFill>
              </a:rPr>
              <a:t>ing</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0" name="pasted-image.png"/>
          <p:cNvPicPr>
            <a:picLocks noChangeAspect="1"/>
          </p:cNvPicPr>
          <p:nvPr/>
        </p:nvPicPr>
        <p:blipFill>
          <a:blip r:embed="rId2">
            <a:alphaModFix amt="10000"/>
            <a:extLst/>
          </a:blip>
          <a:srcRect l="33242" r="33242"/>
          <a:stretch>
            <a:fillRect/>
          </a:stretch>
        </p:blipFill>
        <p:spPr>
          <a:xfrm>
            <a:off x="8719145" y="0"/>
            <a:ext cx="4358482" cy="9753600"/>
          </a:xfrm>
          <a:prstGeom prst="rect">
            <a:avLst/>
          </a:prstGeom>
          <a:ln w="12700">
            <a:miter lim="400000"/>
          </a:ln>
        </p:spPr>
      </p:pic>
      <p:pic>
        <p:nvPicPr>
          <p:cNvPr id="201" name="IMG_20170315_120507.jpg"/>
          <p:cNvPicPr>
            <a:picLocks noChangeAspect="1"/>
          </p:cNvPicPr>
          <p:nvPr/>
        </p:nvPicPr>
        <p:blipFill>
          <a:blip r:embed="rId3">
            <a:alphaModFix amt="10000"/>
            <a:extLst/>
          </a:blip>
          <a:srcRect l="17545" t="5117" r="10935" b="5117"/>
          <a:stretch>
            <a:fillRect/>
          </a:stretch>
        </p:blipFill>
        <p:spPr>
          <a:xfrm>
            <a:off x="4348559" y="0"/>
            <a:ext cx="4371182" cy="9753600"/>
          </a:xfrm>
          <a:prstGeom prst="rect">
            <a:avLst/>
          </a:prstGeom>
          <a:ln w="12700">
            <a:miter lim="400000"/>
          </a:ln>
        </p:spPr>
      </p:pic>
      <p:pic>
        <p:nvPicPr>
          <p:cNvPr id="202" name="pasted-image.png"/>
          <p:cNvPicPr>
            <a:picLocks noChangeAspect="1"/>
          </p:cNvPicPr>
          <p:nvPr/>
        </p:nvPicPr>
        <p:blipFill>
          <a:blip r:embed="rId4">
            <a:alphaModFix amt="10000"/>
            <a:extLst/>
          </a:blip>
          <a:srcRect l="40441" r="29855"/>
          <a:stretch>
            <a:fillRect/>
          </a:stretch>
        </p:blipFill>
        <p:spPr>
          <a:xfrm>
            <a:off x="-5755" y="0"/>
            <a:ext cx="4347370" cy="9753600"/>
          </a:xfrm>
          <a:prstGeom prst="rect">
            <a:avLst/>
          </a:prstGeom>
          <a:ln w="12700">
            <a:miter lim="400000"/>
          </a:ln>
        </p:spPr>
      </p:pic>
      <p:sp>
        <p:nvSpPr>
          <p:cNvPr id="203" name="Shape 203"/>
          <p:cNvSpPr>
            <a:spLocks noGrp="1"/>
          </p:cNvSpPr>
          <p:nvPr>
            <p:ph type="title" idx="4294967295"/>
          </p:nvPr>
        </p:nvSpPr>
        <p:spPr>
          <a:xfrm>
            <a:off x="1270000" y="3225800"/>
            <a:ext cx="10464800" cy="3302000"/>
          </a:xfrm>
          <a:prstGeom prst="rect">
            <a:avLst/>
          </a:prstGeom>
        </p:spPr>
        <p:txBody>
          <a:bodyPr/>
          <a:lstStyle/>
          <a:p>
            <a:r>
              <a:t>once upon a time…</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 name="pasted-image.png"/>
          <p:cNvPicPr>
            <a:picLocks noChangeAspect="1"/>
          </p:cNvPicPr>
          <p:nvPr/>
        </p:nvPicPr>
        <p:blipFill>
          <a:blip r:embed="rId2">
            <a:alphaModFix amt="10000"/>
            <a:extLst/>
          </a:blip>
          <a:srcRect l="33242" r="33242"/>
          <a:stretch>
            <a:fillRect/>
          </a:stretch>
        </p:blipFill>
        <p:spPr>
          <a:xfrm>
            <a:off x="8719145" y="0"/>
            <a:ext cx="4358482" cy="9753600"/>
          </a:xfrm>
          <a:prstGeom prst="rect">
            <a:avLst/>
          </a:prstGeom>
          <a:ln w="12700">
            <a:miter lim="400000"/>
          </a:ln>
        </p:spPr>
      </p:pic>
      <p:pic>
        <p:nvPicPr>
          <p:cNvPr id="206" name="IMG_20170315_120507.jpg"/>
          <p:cNvPicPr>
            <a:picLocks noChangeAspect="1"/>
          </p:cNvPicPr>
          <p:nvPr/>
        </p:nvPicPr>
        <p:blipFill>
          <a:blip r:embed="rId3">
            <a:alphaModFix amt="10000"/>
            <a:extLst/>
          </a:blip>
          <a:srcRect l="17545" t="5117" r="10935" b="5117"/>
          <a:stretch>
            <a:fillRect/>
          </a:stretch>
        </p:blipFill>
        <p:spPr>
          <a:xfrm>
            <a:off x="4348559" y="0"/>
            <a:ext cx="4371182" cy="9753600"/>
          </a:xfrm>
          <a:prstGeom prst="rect">
            <a:avLst/>
          </a:prstGeom>
          <a:ln w="12700">
            <a:miter lim="400000"/>
          </a:ln>
        </p:spPr>
      </p:pic>
      <p:pic>
        <p:nvPicPr>
          <p:cNvPr id="207" name="pasted-image.png"/>
          <p:cNvPicPr>
            <a:picLocks noChangeAspect="1"/>
          </p:cNvPicPr>
          <p:nvPr/>
        </p:nvPicPr>
        <p:blipFill>
          <a:blip r:embed="rId4">
            <a:alphaModFix amt="10000"/>
            <a:extLst/>
          </a:blip>
          <a:srcRect l="40441" r="29855"/>
          <a:stretch>
            <a:fillRect/>
          </a:stretch>
        </p:blipFill>
        <p:spPr>
          <a:xfrm>
            <a:off x="-5755" y="0"/>
            <a:ext cx="4347370" cy="975360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mph" fill="hold" grpId="1" nodeType="afterEffect">
                                  <p:stCondLst>
                                    <p:cond delay="0"/>
                                  </p:stCondLst>
                                  <p:childTnLst>
                                    <p:set>
                                      <p:cBhvr>
                                        <p:cTn id="6" dur="indefinite" fill="hold"/>
                                        <p:tgtEl>
                                          <p:spTgt spid="207"/>
                                        </p:tgtEl>
                                        <p:attrNameLst>
                                          <p:attrName>style.opacity</p:attrName>
                                        </p:attrNameLst>
                                      </p:cBhvr>
                                      <p:to>
                                        <p:strVal val="1.00"/>
                                      </p:to>
                                    </p:set>
                                    <p:animEffect filter="image" prLst="opacity: 1.00; ">
                                      <p:cBhvr>
                                        <p:cTn id="7" dur="indefinite" fill="hold"/>
                                        <p:tgtEl>
                                          <p:spTgt spid="20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fill="hold" grpId="2" nodeType="clickEffect">
                                  <p:stCondLst>
                                    <p:cond delay="0"/>
                                  </p:stCondLst>
                                  <p:childTnLst>
                                    <p:set>
                                      <p:cBhvr>
                                        <p:cTn id="11" dur="indefinite" fill="hold"/>
                                        <p:tgtEl>
                                          <p:spTgt spid="207"/>
                                        </p:tgtEl>
                                        <p:attrNameLst>
                                          <p:attrName>style.opacity</p:attrName>
                                        </p:attrNameLst>
                                      </p:cBhvr>
                                      <p:to>
                                        <p:strVal val="0.10"/>
                                      </p:to>
                                    </p:set>
                                    <p:animEffect filter="image" prLst="opacity: 0.10; ">
                                      <p:cBhvr>
                                        <p:cTn id="12" dur="indefinite" fill="hold"/>
                                        <p:tgtEl>
                                          <p:spTgt spid="207"/>
                                        </p:tgtEl>
                                      </p:cBhvr>
                                    </p:animEffect>
                                  </p:childTnLst>
                                </p:cTn>
                              </p:par>
                            </p:childTnLst>
                          </p:cTn>
                        </p:par>
                        <p:par>
                          <p:cTn id="13" fill="hold">
                            <p:stCondLst>
                              <p:cond delay="0"/>
                            </p:stCondLst>
                            <p:childTnLst>
                              <p:par>
                                <p:cTn id="14" presetID="9" presetClass="emph" fill="hold" grpId="3" nodeType="withEffect">
                                  <p:stCondLst>
                                    <p:cond delay="0"/>
                                  </p:stCondLst>
                                  <p:childTnLst>
                                    <p:set>
                                      <p:cBhvr>
                                        <p:cTn id="15" dur="indefinite" fill="hold"/>
                                        <p:tgtEl>
                                          <p:spTgt spid="206"/>
                                        </p:tgtEl>
                                        <p:attrNameLst>
                                          <p:attrName>style.opacity</p:attrName>
                                        </p:attrNameLst>
                                      </p:cBhvr>
                                      <p:to>
                                        <p:strVal val="1.00"/>
                                      </p:to>
                                    </p:set>
                                    <p:animEffect filter="image" prLst="opacity: 1.00; ">
                                      <p:cBhvr>
                                        <p:cTn id="16" dur="indefinite" fill="hold"/>
                                        <p:tgtEl>
                                          <p:spTgt spid="20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fill="hold" grpId="4" nodeType="clickEffect">
                                  <p:stCondLst>
                                    <p:cond delay="0"/>
                                  </p:stCondLst>
                                  <p:childTnLst>
                                    <p:set>
                                      <p:cBhvr>
                                        <p:cTn id="20" dur="indefinite" fill="hold"/>
                                        <p:tgtEl>
                                          <p:spTgt spid="206"/>
                                        </p:tgtEl>
                                        <p:attrNameLst>
                                          <p:attrName>style.opacity</p:attrName>
                                        </p:attrNameLst>
                                      </p:cBhvr>
                                      <p:to>
                                        <p:strVal val="0.10"/>
                                      </p:to>
                                    </p:set>
                                    <p:animEffect filter="image" prLst="opacity: 0.10; ">
                                      <p:cBhvr>
                                        <p:cTn id="21" dur="indefinite" fill="hold"/>
                                        <p:tgtEl>
                                          <p:spTgt spid="206"/>
                                        </p:tgtEl>
                                      </p:cBhvr>
                                    </p:animEffect>
                                  </p:childTnLst>
                                </p:cTn>
                              </p:par>
                            </p:childTnLst>
                          </p:cTn>
                        </p:par>
                        <p:par>
                          <p:cTn id="22" fill="hold">
                            <p:stCondLst>
                              <p:cond delay="0"/>
                            </p:stCondLst>
                            <p:childTnLst>
                              <p:par>
                                <p:cTn id="23" presetID="9" presetClass="emph" fill="hold" grpId="5" nodeType="withEffect">
                                  <p:stCondLst>
                                    <p:cond delay="0"/>
                                  </p:stCondLst>
                                  <p:childTnLst>
                                    <p:set>
                                      <p:cBhvr>
                                        <p:cTn id="24" dur="indefinite" fill="hold"/>
                                        <p:tgtEl>
                                          <p:spTgt spid="205"/>
                                        </p:tgtEl>
                                        <p:attrNameLst>
                                          <p:attrName>style.opacity</p:attrName>
                                        </p:attrNameLst>
                                      </p:cBhvr>
                                      <p:to>
                                        <p:strVal val="1.00"/>
                                      </p:to>
                                    </p:set>
                                    <p:animEffect filter="image" prLst="opacity: 1.00; ">
                                      <p:cBhvr>
                                        <p:cTn id="25" dur="indefinite" fill="hold"/>
                                        <p:tgtEl>
                                          <p:spTgt spid="20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fill="hold" grpId="6" nodeType="clickEffect">
                                  <p:stCondLst>
                                    <p:cond delay="0"/>
                                  </p:stCondLst>
                                  <p:childTnLst>
                                    <p:set>
                                      <p:cBhvr>
                                        <p:cTn id="29" dur="indefinite" fill="hold"/>
                                        <p:tgtEl>
                                          <p:spTgt spid="205"/>
                                        </p:tgtEl>
                                        <p:attrNameLst>
                                          <p:attrName>style.opacity</p:attrName>
                                        </p:attrNameLst>
                                      </p:cBhvr>
                                      <p:to>
                                        <p:strVal val="0.10"/>
                                      </p:to>
                                    </p:set>
                                    <p:animEffect filter="image" prLst="opacity: 0.10; ">
                                      <p:cBhvr>
                                        <p:cTn id="30" dur="indefinite" fill="hold"/>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5" animBg="1" advAuto="0"/>
      <p:bldP spid="205" grpId="6" animBg="1" advAuto="0"/>
      <p:bldP spid="206" grpId="3" animBg="1" advAuto="0"/>
      <p:bldP spid="206" grpId="4" animBg="1" advAuto="0"/>
      <p:bldP spid="207" grpId="1" animBg="1" advAuto="0"/>
      <p:bldP spid="207"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203816" y="8778947"/>
            <a:ext cx="3519364" cy="972711"/>
          </a:xfrm>
          <a:prstGeom prst="rect">
            <a:avLst/>
          </a:prstGeom>
        </p:spPr>
        <p:txBody>
          <a:bodyPr vert="horz" wrap="square" lIns="388451" tIns="233071" rIns="388451" bIns="23307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792330">
              <a:spcBef>
                <a:spcPts val="1020"/>
              </a:spcBef>
              <a:defRPr/>
            </a:pPr>
            <a:r>
              <a:rPr lang="en-US" sz="1699" dirty="0">
                <a:gradFill>
                  <a:gsLst>
                    <a:gs pos="16832">
                      <a:schemeClr val="tx1"/>
                    </a:gs>
                    <a:gs pos="100000">
                      <a:schemeClr val="tx1"/>
                    </a:gs>
                  </a:gsLst>
                  <a:lin ang="5400000" scaled="0"/>
                </a:gradFill>
              </a:rPr>
              <a:t>…you can own and operate your own building</a:t>
            </a:r>
          </a:p>
        </p:txBody>
      </p:sp>
      <p:sp>
        <p:nvSpPr>
          <p:cNvPr id="26" name="TextBox 25"/>
          <p:cNvSpPr txBox="1"/>
          <p:nvPr/>
        </p:nvSpPr>
        <p:spPr>
          <a:xfrm>
            <a:off x="4741333" y="8926463"/>
            <a:ext cx="3519364" cy="721702"/>
          </a:xfrm>
          <a:prstGeom prst="rect">
            <a:avLst/>
          </a:prstGeom>
        </p:spPr>
        <p:txBody>
          <a:bodyPr vert="horz" wrap="square" lIns="388451" tIns="233071" rIns="388451" bIns="23307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792330">
              <a:spcBef>
                <a:spcPts val="1020"/>
              </a:spcBef>
              <a:defRPr/>
            </a:pPr>
            <a:r>
              <a:rPr lang="en-US" sz="1699" dirty="0">
                <a:gradFill>
                  <a:gsLst>
                    <a:gs pos="16832">
                      <a:schemeClr val="tx1"/>
                    </a:gs>
                    <a:gs pos="100000">
                      <a:schemeClr val="tx1"/>
                    </a:gs>
                  </a:gsLst>
                  <a:lin ang="5400000" scaled="0"/>
                </a:gradFill>
              </a:rPr>
              <a:t>…you can rent an office</a:t>
            </a:r>
          </a:p>
        </p:txBody>
      </p:sp>
      <p:sp>
        <p:nvSpPr>
          <p:cNvPr id="34" name="TextBox 33"/>
          <p:cNvSpPr txBox="1"/>
          <p:nvPr/>
        </p:nvSpPr>
        <p:spPr>
          <a:xfrm>
            <a:off x="8214711" y="8893677"/>
            <a:ext cx="3519364" cy="1304897"/>
          </a:xfrm>
          <a:prstGeom prst="rect">
            <a:avLst/>
          </a:prstGeom>
        </p:spPr>
        <p:txBody>
          <a:bodyPr vert="horz" wrap="square" lIns="388451" tIns="233071" rIns="388451" bIns="23307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792330">
              <a:spcBef>
                <a:spcPts val="1020"/>
              </a:spcBef>
              <a:defRPr/>
            </a:pPr>
            <a:r>
              <a:rPr lang="en-US" sz="1699" dirty="0">
                <a:gradFill>
                  <a:gsLst>
                    <a:gs pos="16832">
                      <a:schemeClr val="tx1"/>
                    </a:gs>
                    <a:gs pos="100000">
                      <a:schemeClr val="tx1"/>
                    </a:gs>
                  </a:gsLst>
                  <a:lin ang="5400000" scaled="0"/>
                </a:gradFill>
              </a:rPr>
              <a:t>…you can take co-working space</a:t>
            </a:r>
          </a:p>
          <a:p>
            <a:pPr defTabSz="792330">
              <a:spcBef>
                <a:spcPts val="1020"/>
              </a:spcBef>
              <a:defRPr/>
            </a:pPr>
            <a:endParaRPr lang="en-US" sz="1699" dirty="0">
              <a:gradFill>
                <a:gsLst>
                  <a:gs pos="16832">
                    <a:schemeClr val="tx1"/>
                  </a:gs>
                  <a:gs pos="100000">
                    <a:schemeClr val="tx1"/>
                  </a:gs>
                </a:gsLst>
                <a:lin ang="5400000" scaled="0"/>
              </a:gradFill>
            </a:endParaRPr>
          </a:p>
        </p:txBody>
      </p:sp>
      <p:cxnSp>
        <p:nvCxnSpPr>
          <p:cNvPr id="35" name="Straight Connector 34"/>
          <p:cNvCxnSpPr/>
          <p:nvPr/>
        </p:nvCxnSpPr>
        <p:spPr>
          <a:xfrm>
            <a:off x="8263468" y="2936827"/>
            <a:ext cx="0" cy="3565263"/>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741334" y="2934549"/>
            <a:ext cx="0" cy="3413814"/>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260697" y="8887287"/>
            <a:ext cx="3519364" cy="941336"/>
          </a:xfrm>
          <a:prstGeom prst="rect">
            <a:avLst/>
          </a:prstGeom>
        </p:spPr>
        <p:txBody>
          <a:bodyPr vert="horz" wrap="square" lIns="388451" tIns="233071" rIns="388451" bIns="23307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a:defRPr/>
            </a:pPr>
            <a:r>
              <a:rPr lang="en-US" sz="1699" dirty="0">
                <a:gradFill>
                  <a:gsLst>
                    <a:gs pos="16832">
                      <a:schemeClr val="tx1"/>
                    </a:gs>
                    <a:gs pos="100000">
                      <a:schemeClr val="tx1"/>
                    </a:gs>
                  </a:gsLst>
                  <a:lin ang="5400000" scaled="0"/>
                </a:gradFill>
              </a:rPr>
              <a:t>Cut to the code - create innovative business value  </a:t>
            </a:r>
          </a:p>
        </p:txBody>
      </p:sp>
      <p:pic>
        <p:nvPicPr>
          <p:cNvPr id="9" name="Grafik 8"/>
          <p:cNvPicPr>
            <a:picLocks noChangeAspect="1"/>
          </p:cNvPicPr>
          <p:nvPr/>
        </p:nvPicPr>
        <p:blipFill>
          <a:blip r:embed="rId3"/>
          <a:stretch>
            <a:fillRect/>
          </a:stretch>
        </p:blipFill>
        <p:spPr>
          <a:xfrm>
            <a:off x="1163637" y="17463"/>
            <a:ext cx="3590925" cy="8903250"/>
          </a:xfrm>
          <a:prstGeom prst="rect">
            <a:avLst/>
          </a:prstGeom>
        </p:spPr>
      </p:pic>
      <p:sp>
        <p:nvSpPr>
          <p:cNvPr id="3" name="Mask left"/>
          <p:cNvSpPr/>
          <p:nvPr/>
        </p:nvSpPr>
        <p:spPr bwMode="auto">
          <a:xfrm>
            <a:off x="1164747" y="17463"/>
            <a:ext cx="3597268" cy="8903249"/>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9625" rIns="0" bIns="39625" numCol="1" rtlCol="0" anchor="ctr" anchorCtr="0" compatLnSpc="1">
            <a:prstTxWarp prst="textNoShape">
              <a:avLst/>
            </a:prstTxWarp>
          </a:bodyPr>
          <a:lstStyle/>
          <a:p>
            <a:pPr defTabSz="792253">
              <a:defRPr/>
            </a:pPr>
            <a:endParaRPr lang="en-US" sz="1699" dirty="0">
              <a:gradFill>
                <a:gsLst>
                  <a:gs pos="0">
                    <a:srgbClr val="FFFFFF"/>
                  </a:gs>
                  <a:gs pos="100000">
                    <a:srgbClr val="FFFFFF"/>
                  </a:gs>
                </a:gsLst>
                <a:lin ang="5400000" scaled="0"/>
              </a:gradFill>
            </a:endParaRPr>
          </a:p>
        </p:txBody>
      </p:sp>
      <p:pic>
        <p:nvPicPr>
          <p:cNvPr id="11" name="Grafik 10"/>
          <p:cNvPicPr>
            <a:picLocks noChangeAspect="1"/>
          </p:cNvPicPr>
          <p:nvPr/>
        </p:nvPicPr>
        <p:blipFill>
          <a:blip r:embed="rId4"/>
          <a:stretch>
            <a:fillRect/>
          </a:stretch>
        </p:blipFill>
        <p:spPr>
          <a:xfrm>
            <a:off x="4706937" y="4762"/>
            <a:ext cx="3590925" cy="8915951"/>
          </a:xfrm>
          <a:prstGeom prst="rect">
            <a:avLst/>
          </a:prstGeom>
        </p:spPr>
      </p:pic>
      <p:sp>
        <p:nvSpPr>
          <p:cNvPr id="28" name="Mask right"/>
          <p:cNvSpPr/>
          <p:nvPr/>
        </p:nvSpPr>
        <p:spPr bwMode="auto">
          <a:xfrm>
            <a:off x="4695347" y="-114300"/>
            <a:ext cx="3602515" cy="9047714"/>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9625" rIns="0" bIns="39625" numCol="1" rtlCol="0" anchor="ctr" anchorCtr="0" compatLnSpc="1">
            <a:prstTxWarp prst="textNoShape">
              <a:avLst/>
            </a:prstTxWarp>
          </a:bodyPr>
          <a:lstStyle/>
          <a:p>
            <a:pPr defTabSz="792253">
              <a:defRPr/>
            </a:pPr>
            <a:endParaRPr lang="en-US" sz="1699" dirty="0">
              <a:gradFill>
                <a:gsLst>
                  <a:gs pos="0">
                    <a:srgbClr val="FFFFFF"/>
                  </a:gs>
                  <a:gs pos="100000">
                    <a:srgbClr val="FFFFFF"/>
                  </a:gs>
                </a:gsLst>
                <a:lin ang="5400000" scaled="0"/>
              </a:gradFill>
            </a:endParaRPr>
          </a:p>
        </p:txBody>
      </p:sp>
      <p:pic>
        <p:nvPicPr>
          <p:cNvPr id="12" name="Grafik 11"/>
          <p:cNvPicPr>
            <a:picLocks noChangeAspect="1"/>
          </p:cNvPicPr>
          <p:nvPr/>
        </p:nvPicPr>
        <p:blipFill>
          <a:blip r:embed="rId5"/>
          <a:stretch>
            <a:fillRect/>
          </a:stretch>
        </p:blipFill>
        <p:spPr>
          <a:xfrm>
            <a:off x="8288337" y="0"/>
            <a:ext cx="3590925" cy="8933414"/>
          </a:xfrm>
          <a:prstGeom prst="rect">
            <a:avLst/>
          </a:prstGeom>
        </p:spPr>
      </p:pic>
      <p:sp>
        <p:nvSpPr>
          <p:cNvPr id="27" name="Mask right"/>
          <p:cNvSpPr/>
          <p:nvPr/>
        </p:nvSpPr>
        <p:spPr bwMode="auto">
          <a:xfrm>
            <a:off x="8276747" y="-114300"/>
            <a:ext cx="3602515" cy="9047714"/>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9625" rIns="0" bIns="39625" numCol="1" rtlCol="0" anchor="ctr" anchorCtr="0" compatLnSpc="1">
            <a:prstTxWarp prst="textNoShape">
              <a:avLst/>
            </a:prstTxWarp>
          </a:bodyPr>
          <a:lstStyle/>
          <a:p>
            <a:pPr defTabSz="792253">
              <a:defRPr/>
            </a:pPr>
            <a:endParaRPr lang="en-US" sz="1699" dirty="0">
              <a:gradFill>
                <a:gsLst>
                  <a:gs pos="0">
                    <a:srgbClr val="FFFFFF"/>
                  </a:gs>
                  <a:gs pos="100000">
                    <a:srgbClr val="FFFFFF"/>
                  </a:gs>
                </a:gsLst>
                <a:lin ang="5400000" scaled="0"/>
              </a:gradFill>
            </a:endParaRPr>
          </a:p>
        </p:txBody>
      </p:sp>
      <p:pic>
        <p:nvPicPr>
          <p:cNvPr id="29" name="Azure VM symbol only.png"/>
          <p:cNvPicPr>
            <a:picLocks noChangeAspect="1"/>
          </p:cNvPicPr>
          <p:nvPr/>
        </p:nvPicPr>
        <p:blipFill>
          <a:blip r:embed="rId6">
            <a:extLst/>
          </a:blip>
          <a:stretch>
            <a:fillRect/>
          </a:stretch>
        </p:blipFill>
        <p:spPr>
          <a:xfrm>
            <a:off x="2158894" y="3020756"/>
            <a:ext cx="1578981" cy="1578981"/>
          </a:xfrm>
          <a:prstGeom prst="rect">
            <a:avLst/>
          </a:prstGeom>
          <a:ln w="12700" cap="flat">
            <a:noFill/>
            <a:miter lim="400000"/>
          </a:ln>
          <a:effectLst/>
        </p:spPr>
      </p:pic>
      <p:sp>
        <p:nvSpPr>
          <p:cNvPr id="33" name="Shape 220"/>
          <p:cNvSpPr/>
          <p:nvPr/>
        </p:nvSpPr>
        <p:spPr>
          <a:xfrm>
            <a:off x="2560108" y="4746174"/>
            <a:ext cx="776553" cy="6494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r>
              <a:t>VM</a:t>
            </a:r>
          </a:p>
        </p:txBody>
      </p:sp>
      <p:pic>
        <p:nvPicPr>
          <p:cNvPr id="37" name="Azure App Service.png"/>
          <p:cNvPicPr>
            <a:picLocks noChangeAspect="1"/>
          </p:cNvPicPr>
          <p:nvPr/>
        </p:nvPicPr>
        <p:blipFill>
          <a:blip r:embed="rId7">
            <a:extLst/>
          </a:blip>
          <a:srcRect/>
          <a:stretch>
            <a:fillRect/>
          </a:stretch>
        </p:blipFill>
        <p:spPr>
          <a:xfrm>
            <a:off x="5753373" y="3021877"/>
            <a:ext cx="1579414" cy="1579414"/>
          </a:xfrm>
          <a:prstGeom prst="rect">
            <a:avLst/>
          </a:prstGeom>
          <a:ln w="12700" cap="flat">
            <a:noFill/>
            <a:miter lim="400000"/>
          </a:ln>
          <a:effectLst/>
        </p:spPr>
      </p:pic>
      <p:sp>
        <p:nvSpPr>
          <p:cNvPr id="38" name="Shape 224"/>
          <p:cNvSpPr/>
          <p:nvPr/>
        </p:nvSpPr>
        <p:spPr>
          <a:xfrm>
            <a:off x="5035490" y="4747769"/>
            <a:ext cx="3002443" cy="6495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r>
              <a:t>App Service</a:t>
            </a:r>
          </a:p>
        </p:txBody>
      </p:sp>
      <p:pic>
        <p:nvPicPr>
          <p:cNvPr id="39" name="Azure Functions.png"/>
          <p:cNvPicPr>
            <a:picLocks noChangeAspect="1"/>
          </p:cNvPicPr>
          <p:nvPr/>
        </p:nvPicPr>
        <p:blipFill>
          <a:blip r:embed="rId8">
            <a:extLst/>
          </a:blip>
          <a:stretch>
            <a:fillRect/>
          </a:stretch>
        </p:blipFill>
        <p:spPr>
          <a:xfrm>
            <a:off x="9283973" y="3009177"/>
            <a:ext cx="1579414" cy="1579414"/>
          </a:xfrm>
          <a:prstGeom prst="rect">
            <a:avLst/>
          </a:prstGeom>
          <a:ln w="12700">
            <a:miter lim="400000"/>
          </a:ln>
        </p:spPr>
      </p:pic>
      <p:sp>
        <p:nvSpPr>
          <p:cNvPr id="42" name="Shape 228"/>
          <p:cNvSpPr/>
          <p:nvPr/>
        </p:nvSpPr>
        <p:spPr>
          <a:xfrm>
            <a:off x="8566090" y="4735068"/>
            <a:ext cx="3002443" cy="64959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rPr dirty="0"/>
              <a:t>Functions</a:t>
            </a:r>
          </a:p>
        </p:txBody>
      </p:sp>
    </p:spTree>
    <p:extLst>
      <p:ext uri="{BB962C8B-B14F-4D97-AF65-F5344CB8AC3E}">
        <p14:creationId xmlns:p14="http://schemas.microsoft.com/office/powerpoint/2010/main" val="354990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8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9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11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9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11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3" presetClass="emph" presetSubtype="2" fill="hold" grpId="1" nodeType="withEffect">
                                  <p:stCondLst>
                                    <p:cond delay="0"/>
                                  </p:stCondLst>
                                  <p:childTnLst>
                                    <p:animClr clrSpc="rgb" dir="cw">
                                      <p:cBhvr override="childStyle">
                                        <p:cTn id="35" dur="500" fill="hold"/>
                                        <p:tgtEl>
                                          <p:spTgt spid="21"/>
                                        </p:tgtEl>
                                        <p:attrNameLst>
                                          <p:attrName>style.color</p:attrName>
                                        </p:attrNameLst>
                                      </p:cBhvr>
                                      <p:to>
                                        <a:srgbClr val="4DB0FF"/>
                                      </p:to>
                                    </p:animClr>
                                  </p:childTnLst>
                                </p:cTn>
                              </p:par>
                              <p:par>
                                <p:cTn id="36" presetID="10" presetClass="exit" presetSubtype="0" fill="hold" grpId="1" nodeType="withEffect">
                                  <p:stCondLst>
                                    <p:cond delay="0"/>
                                  </p:stCondLst>
                                  <p:childTnLst>
                                    <p:animEffect transition="out" filter="fade">
                                      <p:cBhvr>
                                        <p:cTn id="37" dur="500"/>
                                        <p:tgtEl>
                                          <p:spTgt spid="34"/>
                                        </p:tgtEl>
                                      </p:cBhvr>
                                    </p:animEffect>
                                    <p:set>
                                      <p:cBhvr>
                                        <p:cTn id="38" dur="1" fill="hold">
                                          <p:stCondLst>
                                            <p:cond delay="499"/>
                                          </p:stCondLst>
                                        </p:cTn>
                                        <p:tgtEl>
                                          <p:spTgt spid="34"/>
                                        </p:tgtEl>
                                        <p:attrNameLst>
                                          <p:attrName>style.visibility</p:attrName>
                                        </p:attrNameLst>
                                      </p:cBhvr>
                                      <p:to>
                                        <p:strVal val="hidden"/>
                                      </p:to>
                                    </p:set>
                                  </p:childTnLst>
                                </p:cTn>
                              </p:par>
                              <p:par>
                                <p:cTn id="39" presetID="3" presetClass="emph" presetSubtype="2" fill="hold" grpId="1" nodeType="withEffect">
                                  <p:stCondLst>
                                    <p:cond delay="0"/>
                                  </p:stCondLst>
                                  <p:childTnLst>
                                    <p:animClr clrSpc="rgb" dir="cw">
                                      <p:cBhvr override="childStyle">
                                        <p:cTn id="40" dur="2000" fill="hold"/>
                                        <p:tgtEl>
                                          <p:spTgt spid="26"/>
                                        </p:tgtEl>
                                        <p:attrNameLst>
                                          <p:attrName>style.color</p:attrName>
                                        </p:attrNameLst>
                                      </p:cBhvr>
                                      <p:to>
                                        <a:srgbClr val="00B0F0"/>
                                      </p:to>
                                    </p:animClr>
                                  </p:childTnLst>
                                </p:cTn>
                              </p:par>
                              <p:par>
                                <p:cTn id="41" presetID="10" presetClass="entr" presetSubtype="0" fill="hold" grpId="0" nodeType="withEffect">
                                  <p:stCondLst>
                                    <p:cond delay="65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749"/>
                                          </p:stCondLst>
                                        </p:cTn>
                                        <p:tgtEl>
                                          <p:spTgt spid="2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749"/>
                                          </p:stCondLst>
                                        </p:cTn>
                                        <p:tgtEl>
                                          <p:spTgt spid="3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749"/>
                                          </p:stCondLst>
                                        </p:cTn>
                                        <p:tgtEl>
                                          <p:spTgt spid="3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749"/>
                                          </p:stCondLst>
                                        </p:cTn>
                                        <p:tgtEl>
                                          <p:spTgt spid="3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749"/>
                                          </p:stCondLst>
                                        </p:cTn>
                                        <p:tgtEl>
                                          <p:spTgt spid="3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749"/>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6" grpId="0"/>
      <p:bldP spid="26" grpId="1"/>
      <p:bldP spid="34" grpId="0"/>
      <p:bldP spid="34" grpId="1"/>
      <p:bldP spid="41" grpId="0"/>
      <p:bldP spid="3" grpId="0" animBg="1"/>
      <p:bldP spid="28" grpId="0" animBg="1"/>
      <p:bldP spid="27" grpId="0" animBg="1"/>
      <p:bldP spid="33" grpId="0"/>
      <p:bldP spid="38" grpId="0"/>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9" name="office tower.jpg"/>
          <p:cNvPicPr>
            <a:picLocks noGrp="1" noChangeAspect="1"/>
          </p:cNvPicPr>
          <p:nvPr>
            <p:ph type="pic" idx="13"/>
          </p:nvPr>
        </p:nvPicPr>
        <p:blipFill>
          <a:blip r:embed="rId2">
            <a:extLst/>
          </a:blip>
          <a:srcRect t="21870" b="21870"/>
          <a:stretch>
            <a:fillRect/>
          </a:stretch>
        </p:blipFill>
        <p:spPr>
          <a:prstGeom prst="rect">
            <a:avLst/>
          </a:prstGeom>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Bildplatzhalter 3"/>
          <p:cNvPicPr>
            <a:picLocks noGrp="1" noChangeAspect="1"/>
          </p:cNvPicPr>
          <p:nvPr>
            <p:ph type="pic" idx="13"/>
          </p:nvPr>
        </p:nvPicPr>
        <p:blipFill>
          <a:blip r:embed="rId2">
            <a:extLst>
              <a:ext uri="{28A0092B-C50C-407E-A947-70E740481C1C}">
                <a14:useLocalDpi xmlns:a14="http://schemas.microsoft.com/office/drawing/2010/main" val="0"/>
              </a:ext>
            </a:extLst>
          </a:blip>
          <a:srcRect l="5566" r="5566"/>
          <a:stretch>
            <a:fillRect/>
          </a:stretch>
        </p:blipFill>
        <p:spPr/>
      </p:pic>
    </p:spTree>
    <p:extLst>
      <p:ext uri="{BB962C8B-B14F-4D97-AF65-F5344CB8AC3E}">
        <p14:creationId xmlns:p14="http://schemas.microsoft.com/office/powerpoint/2010/main" val="33084717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 name="janekf-jump.jpg"/>
          <p:cNvPicPr>
            <a:picLocks noGrp="1" noChangeAspect="1"/>
          </p:cNvPicPr>
          <p:nvPr>
            <p:ph type="pic" idx="13"/>
          </p:nvPr>
        </p:nvPicPr>
        <p:blipFill>
          <a:blip r:embed="rId2">
            <a:alphaModFix amt="85988"/>
            <a:extLst/>
          </a:blip>
          <a:srcRect l="1670" t="9206" r="756" b="20610"/>
          <a:stretch>
            <a:fillRect/>
          </a:stretch>
        </p:blipFill>
        <p:spPr>
          <a:xfrm>
            <a:off x="10151101" y="536016"/>
            <a:ext cx="2409731" cy="2310491"/>
          </a:xfrm>
          <a:prstGeom prst="rect">
            <a:avLst/>
          </a:prstGeom>
        </p:spPr>
      </p:pic>
      <p:sp>
        <p:nvSpPr>
          <p:cNvPr id="134" name="Shape 134"/>
          <p:cNvSpPr>
            <a:spLocks noGrp="1"/>
          </p:cNvSpPr>
          <p:nvPr>
            <p:ph type="body" sz="quarter" idx="1"/>
          </p:nvPr>
        </p:nvSpPr>
        <p:spPr>
          <a:xfrm>
            <a:off x="9648989" y="7708856"/>
            <a:ext cx="2957568" cy="1570886"/>
          </a:xfrm>
          <a:prstGeom prst="rect">
            <a:avLst/>
          </a:prstGeom>
        </p:spPr>
        <p:txBody>
          <a:bodyPr/>
          <a:lstStyle/>
          <a:p>
            <a:pPr algn="r">
              <a:defRPr sz="1800">
                <a:latin typeface="Helvetica Neue Light"/>
                <a:ea typeface="Helvetica Neue Light"/>
                <a:cs typeface="Helvetica Neue Light"/>
                <a:sym typeface="Helvetica Neue Light"/>
              </a:defRPr>
            </a:pPr>
            <a:r>
              <a:t>@janekf</a:t>
            </a:r>
          </a:p>
          <a:p>
            <a:pPr algn="r">
              <a:defRPr sz="1800">
                <a:latin typeface="Helvetica Neue Light"/>
                <a:ea typeface="Helvetica Neue Light"/>
                <a:cs typeface="Helvetica Neue Light"/>
                <a:sym typeface="Helvetica Neue Light"/>
              </a:defRPr>
            </a:pPr>
            <a:r>
              <a:t>jan.fellien@devcrowd.de</a:t>
            </a:r>
          </a:p>
          <a:p>
            <a:pPr algn="r">
              <a:defRPr sz="1800">
                <a:latin typeface="Helvetica Neue Light"/>
                <a:ea typeface="Helvetica Neue Light"/>
                <a:cs typeface="Helvetica Neue Light"/>
                <a:sym typeface="Helvetica Neue Light"/>
              </a:defRPr>
            </a:pPr>
            <a:r>
              <a:t>janekf.blogspot.com</a:t>
            </a:r>
          </a:p>
          <a:p>
            <a:pPr algn="r">
              <a:defRPr sz="1800">
                <a:latin typeface="Helvetica Neue Light"/>
                <a:ea typeface="Helvetica Neue Light"/>
                <a:cs typeface="Helvetica Neue Light"/>
                <a:sym typeface="Helvetica Neue Light"/>
              </a:defRPr>
            </a:pPr>
            <a:r>
              <a:t>github.com/jfellien</a:t>
            </a:r>
          </a:p>
          <a:p>
            <a:pPr algn="r">
              <a:defRPr sz="1800">
                <a:latin typeface="Helvetica Neue Light"/>
                <a:ea typeface="Helvetica Neue Light"/>
                <a:cs typeface="Helvetica Neue Light"/>
                <a:sym typeface="Helvetica Neue Light"/>
              </a:defRPr>
            </a:pPr>
            <a:r>
              <a:t>github.com/devcrowd-team</a:t>
            </a:r>
          </a:p>
        </p:txBody>
      </p:sp>
      <p:sp>
        <p:nvSpPr>
          <p:cNvPr id="135" name="Shape 135"/>
          <p:cNvSpPr/>
          <p:nvPr/>
        </p:nvSpPr>
        <p:spPr>
          <a:xfrm>
            <a:off x="9855779" y="242985"/>
            <a:ext cx="2896670" cy="2896670"/>
          </a:xfrm>
          <a:prstGeom prst="ellipse">
            <a:avLst/>
          </a:prstGeom>
          <a:ln w="546100">
            <a:solidFill>
              <a:srgbClr val="FFFFFF"/>
            </a:solidFill>
            <a:miter lim="400000"/>
          </a:ln>
        </p:spPr>
        <p:txBody>
          <a:bodyPr lIns="50800" tIns="50800" rIns="50800" bIns="50800" anchor="ctr"/>
          <a:lstStyle/>
          <a:p>
            <a:pPr>
              <a:defRPr sz="2400">
                <a:solidFill>
                  <a:srgbClr val="FFFFFF"/>
                </a:solidFill>
              </a:defRPr>
            </a:pPr>
            <a:endParaRPr/>
          </a:p>
        </p:txBody>
      </p:sp>
      <p:pic>
        <p:nvPicPr>
          <p:cNvPr id="136" name="Grafik 135"/>
          <p:cNvPicPr>
            <a:picLocks/>
          </p:cNvPicPr>
          <p:nvPr/>
        </p:nvPicPr>
        <p:blipFill>
          <a:blip r:embed="rId3">
            <a:extLst/>
          </a:blip>
          <a:stretch>
            <a:fillRect/>
          </a:stretch>
        </p:blipFill>
        <p:spPr>
          <a:xfrm rot="16200000">
            <a:off x="245060" y="4680183"/>
            <a:ext cx="5199066" cy="121273"/>
          </a:xfrm>
          <a:prstGeom prst="rect">
            <a:avLst/>
          </a:prstGeom>
        </p:spPr>
      </p:pic>
      <p:sp>
        <p:nvSpPr>
          <p:cNvPr id="138" name="Shape 138"/>
          <p:cNvSpPr/>
          <p:nvPr/>
        </p:nvSpPr>
        <p:spPr>
          <a:xfrm>
            <a:off x="2781156" y="6839891"/>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endParaRPr/>
          </a:p>
        </p:txBody>
      </p:sp>
      <p:sp>
        <p:nvSpPr>
          <p:cNvPr id="139" name="Shape 139"/>
          <p:cNvSpPr/>
          <p:nvPr/>
        </p:nvSpPr>
        <p:spPr>
          <a:xfrm>
            <a:off x="2781156" y="5915469"/>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endParaRPr/>
          </a:p>
        </p:txBody>
      </p:sp>
      <p:sp>
        <p:nvSpPr>
          <p:cNvPr id="140" name="Shape 140"/>
          <p:cNvSpPr/>
          <p:nvPr/>
        </p:nvSpPr>
        <p:spPr>
          <a:xfrm>
            <a:off x="2781156" y="4066627"/>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endParaRPr/>
          </a:p>
        </p:txBody>
      </p:sp>
      <p:sp>
        <p:nvSpPr>
          <p:cNvPr id="141" name="Shape 141"/>
          <p:cNvSpPr/>
          <p:nvPr/>
        </p:nvSpPr>
        <p:spPr>
          <a:xfrm>
            <a:off x="2781156" y="3142206"/>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endParaRPr/>
          </a:p>
        </p:txBody>
      </p:sp>
      <p:sp>
        <p:nvSpPr>
          <p:cNvPr id="142" name="Shape 142"/>
          <p:cNvSpPr/>
          <p:nvPr/>
        </p:nvSpPr>
        <p:spPr>
          <a:xfrm>
            <a:off x="1901188" y="6682514"/>
            <a:ext cx="735687" cy="43639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r>
              <a:t>1983</a:t>
            </a:r>
          </a:p>
        </p:txBody>
      </p:sp>
      <p:sp>
        <p:nvSpPr>
          <p:cNvPr id="143" name="Shape 143"/>
          <p:cNvSpPr/>
          <p:nvPr/>
        </p:nvSpPr>
        <p:spPr>
          <a:xfrm>
            <a:off x="3046131" y="6670182"/>
            <a:ext cx="2564893"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r>
              <a:t>C64 / BASIC /SYS</a:t>
            </a:r>
          </a:p>
        </p:txBody>
      </p:sp>
      <p:sp>
        <p:nvSpPr>
          <p:cNvPr id="144" name="Shape 144"/>
          <p:cNvSpPr/>
          <p:nvPr/>
        </p:nvSpPr>
        <p:spPr>
          <a:xfrm>
            <a:off x="1901188" y="5758092"/>
            <a:ext cx="735687" cy="43639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r>
              <a:t>1989</a:t>
            </a:r>
          </a:p>
        </p:txBody>
      </p:sp>
      <p:sp>
        <p:nvSpPr>
          <p:cNvPr id="145" name="Shape 145"/>
          <p:cNvSpPr/>
          <p:nvPr/>
        </p:nvSpPr>
        <p:spPr>
          <a:xfrm>
            <a:off x="3046131" y="5745761"/>
            <a:ext cx="5088637" cy="46105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r>
              <a:t>Softwareentwicklung mit dBase IV 1.5</a:t>
            </a:r>
          </a:p>
        </p:txBody>
      </p:sp>
      <p:sp>
        <p:nvSpPr>
          <p:cNvPr id="146" name="Shape 146"/>
          <p:cNvSpPr/>
          <p:nvPr/>
        </p:nvSpPr>
        <p:spPr>
          <a:xfrm>
            <a:off x="1901188" y="3909250"/>
            <a:ext cx="735687" cy="43639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r>
              <a:t>2000</a:t>
            </a:r>
          </a:p>
        </p:txBody>
      </p:sp>
      <p:sp>
        <p:nvSpPr>
          <p:cNvPr id="147" name="Shape 147"/>
          <p:cNvSpPr/>
          <p:nvPr/>
        </p:nvSpPr>
        <p:spPr>
          <a:xfrm>
            <a:off x="3046131" y="3896919"/>
            <a:ext cx="498349" cy="46105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r>
              <a:t>C#</a:t>
            </a:r>
          </a:p>
        </p:txBody>
      </p:sp>
      <p:sp>
        <p:nvSpPr>
          <p:cNvPr id="148" name="Shape 148"/>
          <p:cNvSpPr/>
          <p:nvPr/>
        </p:nvSpPr>
        <p:spPr>
          <a:xfrm>
            <a:off x="1901188" y="2984829"/>
            <a:ext cx="735687" cy="43639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r>
              <a:t>2010</a:t>
            </a:r>
          </a:p>
        </p:txBody>
      </p:sp>
      <p:sp>
        <p:nvSpPr>
          <p:cNvPr id="149" name="Shape 149"/>
          <p:cNvSpPr/>
          <p:nvPr/>
        </p:nvSpPr>
        <p:spPr>
          <a:xfrm>
            <a:off x="3046131" y="2972497"/>
            <a:ext cx="1932128"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r>
              <a:t>DDD &amp; CQRS</a:t>
            </a:r>
          </a:p>
        </p:txBody>
      </p:sp>
      <p:sp>
        <p:nvSpPr>
          <p:cNvPr id="150" name="Shape 150"/>
          <p:cNvSpPr/>
          <p:nvPr/>
        </p:nvSpPr>
        <p:spPr>
          <a:xfrm>
            <a:off x="2781156" y="4991048"/>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endParaRPr/>
          </a:p>
        </p:txBody>
      </p:sp>
      <p:sp>
        <p:nvSpPr>
          <p:cNvPr id="151" name="Shape 151"/>
          <p:cNvSpPr/>
          <p:nvPr/>
        </p:nvSpPr>
        <p:spPr>
          <a:xfrm>
            <a:off x="1901188" y="4833671"/>
            <a:ext cx="735687" cy="43639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r>
              <a:t>1999</a:t>
            </a:r>
          </a:p>
        </p:txBody>
      </p:sp>
      <p:sp>
        <p:nvSpPr>
          <p:cNvPr id="152" name="Shape 152"/>
          <p:cNvSpPr/>
          <p:nvPr/>
        </p:nvSpPr>
        <p:spPr>
          <a:xfrm>
            <a:off x="3046131" y="4821340"/>
            <a:ext cx="3181503" cy="46106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r>
              <a:t>Dipl.Ing. Maschinenbau</a:t>
            </a:r>
          </a:p>
        </p:txBody>
      </p:sp>
      <p:grpSp>
        <p:nvGrpSpPr>
          <p:cNvPr id="158" name="Group 158"/>
          <p:cNvGrpSpPr/>
          <p:nvPr/>
        </p:nvGrpSpPr>
        <p:grpSpPr>
          <a:xfrm>
            <a:off x="12637035" y="7814151"/>
            <a:ext cx="221813" cy="1324933"/>
            <a:chOff x="0" y="12700"/>
            <a:chExt cx="221812" cy="1324931"/>
          </a:xfrm>
        </p:grpSpPr>
        <p:pic>
          <p:nvPicPr>
            <p:cNvPr id="153" name="pasted-image.tiff"/>
            <p:cNvPicPr>
              <a:picLocks noChangeAspect="1"/>
            </p:cNvPicPr>
            <p:nvPr/>
          </p:nvPicPr>
          <p:blipFill>
            <a:blip r:embed="rId4">
              <a:alphaModFix amt="43315"/>
              <a:extLst/>
            </a:blip>
            <a:stretch>
              <a:fillRect/>
            </a:stretch>
          </p:blipFill>
          <p:spPr>
            <a:xfrm>
              <a:off x="12700" y="853946"/>
              <a:ext cx="209113" cy="209113"/>
            </a:xfrm>
            <a:prstGeom prst="rect">
              <a:avLst/>
            </a:prstGeom>
            <a:ln w="12700" cap="flat">
              <a:noFill/>
              <a:miter lim="400000"/>
            </a:ln>
            <a:effectLst/>
          </p:spPr>
        </p:pic>
        <p:pic>
          <p:nvPicPr>
            <p:cNvPr id="154" name="pasted-image-small.png"/>
            <p:cNvPicPr>
              <a:picLocks noChangeAspect="1"/>
            </p:cNvPicPr>
            <p:nvPr/>
          </p:nvPicPr>
          <p:blipFill>
            <a:blip r:embed="rId5">
              <a:alphaModFix amt="39000"/>
              <a:extLst/>
            </a:blip>
            <a:srcRect l="17417" t="17417" r="17417" b="17417"/>
            <a:stretch>
              <a:fillRect/>
            </a:stretch>
          </p:blipFill>
          <p:spPr>
            <a:xfrm>
              <a:off x="0" y="12700"/>
              <a:ext cx="209112" cy="209112"/>
            </a:xfrm>
            <a:prstGeom prst="rect">
              <a:avLst/>
            </a:prstGeom>
            <a:ln w="12700" cap="flat">
              <a:noFill/>
              <a:miter lim="400000"/>
            </a:ln>
            <a:effectLst/>
          </p:spPr>
        </p:pic>
        <p:pic>
          <p:nvPicPr>
            <p:cNvPr id="155" name="pasted-image.tiff"/>
            <p:cNvPicPr>
              <a:picLocks noChangeAspect="1"/>
            </p:cNvPicPr>
            <p:nvPr/>
          </p:nvPicPr>
          <p:blipFill>
            <a:blip r:embed="rId6">
              <a:alphaModFix amt="60000"/>
              <a:extLst/>
            </a:blip>
            <a:stretch>
              <a:fillRect/>
            </a:stretch>
          </p:blipFill>
          <p:spPr>
            <a:xfrm>
              <a:off x="15655" y="293223"/>
              <a:ext cx="203201" cy="203201"/>
            </a:xfrm>
            <a:prstGeom prst="rect">
              <a:avLst/>
            </a:prstGeom>
            <a:ln w="12700" cap="flat">
              <a:noFill/>
              <a:miter lim="400000"/>
            </a:ln>
            <a:effectLst/>
          </p:spPr>
        </p:pic>
        <p:pic>
          <p:nvPicPr>
            <p:cNvPr id="156" name="pasted-image.tiff"/>
            <p:cNvPicPr>
              <a:picLocks noChangeAspect="1"/>
            </p:cNvPicPr>
            <p:nvPr/>
          </p:nvPicPr>
          <p:blipFill>
            <a:blip r:embed="rId4">
              <a:alphaModFix amt="43315"/>
              <a:extLst/>
            </a:blip>
            <a:stretch>
              <a:fillRect/>
            </a:stretch>
          </p:blipFill>
          <p:spPr>
            <a:xfrm>
              <a:off x="12700" y="1128519"/>
              <a:ext cx="209113" cy="209113"/>
            </a:xfrm>
            <a:prstGeom prst="rect">
              <a:avLst/>
            </a:prstGeom>
            <a:ln w="12700" cap="flat">
              <a:noFill/>
              <a:miter lim="400000"/>
            </a:ln>
            <a:effectLst/>
          </p:spPr>
        </p:pic>
        <p:pic>
          <p:nvPicPr>
            <p:cNvPr id="157" name="pasted-image.tiff"/>
            <p:cNvPicPr>
              <a:picLocks noChangeAspect="1"/>
            </p:cNvPicPr>
            <p:nvPr/>
          </p:nvPicPr>
          <p:blipFill>
            <a:blip r:embed="rId7">
              <a:alphaModFix amt="50999"/>
              <a:extLst/>
            </a:blip>
            <a:stretch>
              <a:fillRect/>
            </a:stretch>
          </p:blipFill>
          <p:spPr>
            <a:xfrm>
              <a:off x="15655" y="578547"/>
              <a:ext cx="203201" cy="203201"/>
            </a:xfrm>
            <a:prstGeom prst="rect">
              <a:avLst/>
            </a:prstGeom>
            <a:ln w="12700" cap="flat">
              <a:noFill/>
              <a:miter lim="400000"/>
            </a:ln>
            <a:effectLst/>
          </p:spPr>
        </p:pic>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1" name="offices.jpg"/>
          <p:cNvPicPr>
            <a:picLocks noGrp="1" noChangeAspect="1"/>
          </p:cNvPicPr>
          <p:nvPr>
            <p:ph type="pic" idx="13"/>
          </p:nvPr>
        </p:nvPicPr>
        <p:blipFill>
          <a:blip r:embed="rId2">
            <a:extLst/>
          </a:blip>
          <a:srcRect l="5555" r="5555"/>
          <a:stretch>
            <a:fillRect/>
          </a:stretch>
        </p:blipFill>
        <p:spPr>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3" name="coworking_space.jpg"/>
          <p:cNvPicPr>
            <a:picLocks noGrp="1" noChangeAspect="1"/>
          </p:cNvPicPr>
          <p:nvPr>
            <p:ph type="pic" idx="13"/>
          </p:nvPr>
        </p:nvPicPr>
        <p:blipFill>
          <a:blip r:embed="rId2">
            <a:extLst/>
          </a:blip>
          <a:srcRect t="45897" b="4095"/>
          <a:stretch>
            <a:fillRect/>
          </a:stretch>
        </p:blipFill>
        <p:spPr>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 name="pasted-image.png"/>
          <p:cNvPicPr>
            <a:picLocks/>
          </p:cNvPicPr>
          <p:nvPr/>
        </p:nvPicPr>
        <p:blipFill>
          <a:blip r:embed="rId3">
            <a:extLst/>
          </a:blip>
          <a:srcRect l="33242" r="33242"/>
          <a:stretch>
            <a:fillRect/>
          </a:stretch>
        </p:blipFill>
        <p:spPr>
          <a:xfrm>
            <a:off x="8693745" y="0"/>
            <a:ext cx="4345782" cy="9753600"/>
          </a:xfrm>
          <a:prstGeom prst="rect">
            <a:avLst/>
          </a:prstGeom>
          <a:ln w="12700">
            <a:miter lim="400000"/>
          </a:ln>
        </p:spPr>
      </p:pic>
      <p:pic>
        <p:nvPicPr>
          <p:cNvPr id="216" name="IMG_20170315_120507.jpg"/>
          <p:cNvPicPr>
            <a:picLocks/>
          </p:cNvPicPr>
          <p:nvPr/>
        </p:nvPicPr>
        <p:blipFill>
          <a:blip r:embed="rId4">
            <a:extLst/>
          </a:blip>
          <a:srcRect l="17545" t="5117" r="10935" b="5117"/>
          <a:stretch>
            <a:fillRect/>
          </a:stretch>
        </p:blipFill>
        <p:spPr>
          <a:xfrm>
            <a:off x="4348559" y="0"/>
            <a:ext cx="4345782" cy="9753600"/>
          </a:xfrm>
          <a:prstGeom prst="rect">
            <a:avLst/>
          </a:prstGeom>
          <a:ln w="12700">
            <a:miter lim="400000"/>
          </a:ln>
        </p:spPr>
      </p:pic>
      <p:pic>
        <p:nvPicPr>
          <p:cNvPr id="217" name="pasted-image.png"/>
          <p:cNvPicPr>
            <a:picLocks noChangeAspect="1"/>
          </p:cNvPicPr>
          <p:nvPr/>
        </p:nvPicPr>
        <p:blipFill>
          <a:blip r:embed="rId5">
            <a:extLst/>
          </a:blip>
          <a:srcRect l="40441" r="29855"/>
          <a:stretch>
            <a:fillRect/>
          </a:stretch>
        </p:blipFill>
        <p:spPr>
          <a:xfrm>
            <a:off x="-5755" y="0"/>
            <a:ext cx="4347370" cy="9753600"/>
          </a:xfrm>
          <a:prstGeom prst="rect">
            <a:avLst/>
          </a:prstGeom>
          <a:ln w="12700">
            <a:miter lim="400000"/>
          </a:ln>
        </p:spPr>
      </p:pic>
      <p:grpSp>
        <p:nvGrpSpPr>
          <p:cNvPr id="221" name="Group 221"/>
          <p:cNvGrpSpPr/>
          <p:nvPr/>
        </p:nvGrpSpPr>
        <p:grpSpPr>
          <a:xfrm>
            <a:off x="0" y="0"/>
            <a:ext cx="4347369" cy="9779492"/>
            <a:chOff x="0" y="0"/>
            <a:chExt cx="4347368" cy="9779490"/>
          </a:xfrm>
        </p:grpSpPr>
        <p:sp>
          <p:nvSpPr>
            <p:cNvPr id="218" name="Shape 218"/>
            <p:cNvSpPr/>
            <p:nvPr/>
          </p:nvSpPr>
          <p:spPr>
            <a:xfrm>
              <a:off x="0" y="0"/>
              <a:ext cx="4347369" cy="9779491"/>
            </a:xfrm>
            <a:prstGeom prst="rect">
              <a:avLst/>
            </a:prstGeom>
            <a:solidFill>
              <a:srgbClr val="FFFFFF">
                <a:alpha val="91354"/>
              </a:srgb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pic>
          <p:nvPicPr>
            <p:cNvPr id="219" name="Azure VM symbol only.png"/>
            <p:cNvPicPr>
              <a:picLocks noChangeAspect="1"/>
            </p:cNvPicPr>
            <p:nvPr/>
          </p:nvPicPr>
          <p:blipFill>
            <a:blip r:embed="rId6">
              <a:extLst/>
            </a:blip>
            <a:stretch>
              <a:fillRect/>
            </a:stretch>
          </p:blipFill>
          <p:spPr>
            <a:xfrm>
              <a:off x="1384194" y="4100255"/>
              <a:ext cx="1578981" cy="1578981"/>
            </a:xfrm>
            <a:prstGeom prst="rect">
              <a:avLst/>
            </a:prstGeom>
            <a:ln w="12700" cap="flat">
              <a:noFill/>
              <a:miter lim="400000"/>
            </a:ln>
            <a:effectLst/>
          </p:spPr>
        </p:pic>
        <p:sp>
          <p:nvSpPr>
            <p:cNvPr id="220" name="Shape 220"/>
            <p:cNvSpPr/>
            <p:nvPr/>
          </p:nvSpPr>
          <p:spPr>
            <a:xfrm>
              <a:off x="1785408" y="5825673"/>
              <a:ext cx="776553" cy="6494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r>
                <a:t>VM</a:t>
              </a:r>
            </a:p>
          </p:txBody>
        </p:sp>
      </p:grpSp>
      <p:grpSp>
        <p:nvGrpSpPr>
          <p:cNvPr id="225" name="Group 225"/>
          <p:cNvGrpSpPr/>
          <p:nvPr/>
        </p:nvGrpSpPr>
        <p:grpSpPr>
          <a:xfrm>
            <a:off x="4343400" y="0"/>
            <a:ext cx="4348560" cy="9782169"/>
            <a:chOff x="0" y="0"/>
            <a:chExt cx="4348559" cy="9782168"/>
          </a:xfrm>
        </p:grpSpPr>
        <p:sp>
          <p:nvSpPr>
            <p:cNvPr id="222" name="Shape 222"/>
            <p:cNvSpPr/>
            <p:nvPr/>
          </p:nvSpPr>
          <p:spPr>
            <a:xfrm>
              <a:off x="0" y="0"/>
              <a:ext cx="4348560" cy="9782169"/>
            </a:xfrm>
            <a:prstGeom prst="rect">
              <a:avLst/>
            </a:prstGeom>
            <a:solidFill>
              <a:srgbClr val="FFFFFF">
                <a:alpha val="91354"/>
              </a:srgb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pic>
          <p:nvPicPr>
            <p:cNvPr id="223" name="Azure App Service.png"/>
            <p:cNvPicPr>
              <a:picLocks noChangeAspect="1"/>
            </p:cNvPicPr>
            <p:nvPr/>
          </p:nvPicPr>
          <p:blipFill>
            <a:blip r:embed="rId7">
              <a:extLst/>
            </a:blip>
            <a:srcRect/>
            <a:stretch>
              <a:fillRect/>
            </a:stretch>
          </p:blipFill>
          <p:spPr>
            <a:xfrm>
              <a:off x="1384573" y="4101377"/>
              <a:ext cx="1579414" cy="1579414"/>
            </a:xfrm>
            <a:prstGeom prst="rect">
              <a:avLst/>
            </a:prstGeom>
            <a:ln w="12700" cap="flat">
              <a:noFill/>
              <a:miter lim="400000"/>
            </a:ln>
            <a:effectLst/>
          </p:spPr>
        </p:pic>
        <p:sp>
          <p:nvSpPr>
            <p:cNvPr id="224" name="Shape 224"/>
            <p:cNvSpPr/>
            <p:nvPr/>
          </p:nvSpPr>
          <p:spPr>
            <a:xfrm>
              <a:off x="666690" y="5827268"/>
              <a:ext cx="3002442" cy="6495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r>
                <a:t>App Service</a:t>
              </a:r>
            </a:p>
          </p:txBody>
        </p:sp>
      </p:grpSp>
      <p:sp>
        <p:nvSpPr>
          <p:cNvPr id="226" name="Shape 226"/>
          <p:cNvSpPr/>
          <p:nvPr/>
        </p:nvSpPr>
        <p:spPr>
          <a:xfrm>
            <a:off x="8686800" y="0"/>
            <a:ext cx="4348560" cy="9782169"/>
          </a:xfrm>
          <a:prstGeom prst="rect">
            <a:avLst/>
          </a:prstGeom>
          <a:solidFill>
            <a:srgbClr val="FFFFFF">
              <a:alpha val="91354"/>
            </a:srgbClr>
          </a:solidFill>
          <a:ln w="12700">
            <a:miter lim="400000"/>
          </a:ln>
        </p:spPr>
        <p:txBody>
          <a:bodyPr lIns="50800" tIns="50800" rIns="50800" bIns="50800" anchor="ctr"/>
          <a:lstStyle/>
          <a:p>
            <a:pPr>
              <a:defRPr sz="2400">
                <a:solidFill>
                  <a:srgbClr val="FFFFFF"/>
                </a:solidFill>
              </a:defRPr>
            </a:pPr>
            <a:endParaRPr/>
          </a:p>
        </p:txBody>
      </p:sp>
      <p:pic>
        <p:nvPicPr>
          <p:cNvPr id="227" name="Azure Functions.png"/>
          <p:cNvPicPr>
            <a:picLocks noChangeAspect="1"/>
          </p:cNvPicPr>
          <p:nvPr/>
        </p:nvPicPr>
        <p:blipFill>
          <a:blip r:embed="rId8">
            <a:extLst/>
          </a:blip>
          <a:stretch>
            <a:fillRect/>
          </a:stretch>
        </p:blipFill>
        <p:spPr>
          <a:xfrm>
            <a:off x="10071373" y="4101377"/>
            <a:ext cx="1579414" cy="1579414"/>
          </a:xfrm>
          <a:prstGeom prst="rect">
            <a:avLst/>
          </a:prstGeom>
          <a:ln w="12700">
            <a:miter lim="400000"/>
          </a:ln>
        </p:spPr>
      </p:pic>
      <p:sp>
        <p:nvSpPr>
          <p:cNvPr id="228" name="Shape 228"/>
          <p:cNvSpPr/>
          <p:nvPr/>
        </p:nvSpPr>
        <p:spPr>
          <a:xfrm>
            <a:off x="9353490" y="5827268"/>
            <a:ext cx="3002443" cy="64959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rPr dirty="0"/>
              <a:t>Functions</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Lightbulb in the Night-small.jpg"/>
          <p:cNvPicPr>
            <a:picLocks noGrp="1" noChangeAspect="1"/>
          </p:cNvPicPr>
          <p:nvPr>
            <p:ph type="pic" idx="13"/>
          </p:nvPr>
        </p:nvPicPr>
        <p:blipFill>
          <a:blip r:embed="rId2">
            <a:extLst/>
          </a:blip>
          <a:srcRect l="3548" r="3548"/>
          <a:stretch>
            <a:fillRect/>
          </a:stretch>
        </p:blipFill>
        <p:spPr>
          <a:prstGeom prst="rect">
            <a:avLst/>
          </a:prstGeom>
        </p:spPr>
      </p:pic>
      <p:sp>
        <p:nvSpPr>
          <p:cNvPr id="231" name="Shape 231"/>
          <p:cNvSpPr>
            <a:spLocks noGrp="1"/>
          </p:cNvSpPr>
          <p:nvPr>
            <p:ph type="title" idx="4294967295"/>
          </p:nvPr>
        </p:nvSpPr>
        <p:spPr>
          <a:xfrm>
            <a:off x="8765137" y="7950191"/>
            <a:ext cx="3840014" cy="1392834"/>
          </a:xfrm>
          <a:prstGeom prst="rect">
            <a:avLst/>
          </a:prstGeom>
        </p:spPr>
        <p:txBody>
          <a:bodyPr anchor="b"/>
          <a:lstStyle>
            <a:lvl1pPr>
              <a:defRPr>
                <a:solidFill>
                  <a:srgbClr val="FFFFFF"/>
                </a:solidFill>
                <a:latin typeface="Helvetica Neue Thin"/>
                <a:ea typeface="Helvetica Neue Thin"/>
                <a:cs typeface="Helvetica Neue Thin"/>
                <a:sym typeface="Helvetica Neue Thin"/>
              </a:defRPr>
            </a:lvl1pPr>
          </a:lstStyle>
          <a:p>
            <a:r>
              <a:t>Focus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p:nvPr/>
        </p:nvSpPr>
        <p:spPr>
          <a:xfrm>
            <a:off x="1718220" y="5143500"/>
            <a:ext cx="1520479" cy="1270000"/>
          </a:xfrm>
          <a:prstGeom prst="rect">
            <a:avLst/>
          </a:prstGeom>
          <a:solidFill>
            <a:schemeClr val="accent2">
              <a:hueOff val="-2473793"/>
              <a:satOff val="-50209"/>
              <a:lumOff val="23543"/>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Trigger</a:t>
            </a:r>
          </a:p>
        </p:txBody>
      </p:sp>
      <p:sp>
        <p:nvSpPr>
          <p:cNvPr id="234" name="Shape 234"/>
          <p:cNvSpPr/>
          <p:nvPr/>
        </p:nvSpPr>
        <p:spPr>
          <a:xfrm>
            <a:off x="5742161" y="1574800"/>
            <a:ext cx="1520478" cy="1270000"/>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In Bindings</a:t>
            </a:r>
          </a:p>
        </p:txBody>
      </p:sp>
      <p:sp>
        <p:nvSpPr>
          <p:cNvPr id="235" name="Shape 235"/>
          <p:cNvSpPr/>
          <p:nvPr/>
        </p:nvSpPr>
        <p:spPr>
          <a:xfrm>
            <a:off x="9791700" y="5143500"/>
            <a:ext cx="1520478" cy="1270000"/>
          </a:xfrm>
          <a:prstGeom prst="rect">
            <a:avLst/>
          </a:prstGeom>
          <a:solidFill>
            <a:srgbClr val="3298C8"/>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Out Bindings</a:t>
            </a:r>
          </a:p>
        </p:txBody>
      </p:sp>
      <p:sp>
        <p:nvSpPr>
          <p:cNvPr id="236" name="Shape 236"/>
          <p:cNvSpPr/>
          <p:nvPr/>
        </p:nvSpPr>
        <p:spPr>
          <a:xfrm>
            <a:off x="3589190" y="5778500"/>
            <a:ext cx="1623018" cy="0"/>
          </a:xfrm>
          <a:prstGeom prst="line">
            <a:avLst/>
          </a:prstGeom>
          <a:ln w="76200">
            <a:solidFill>
              <a:srgbClr val="3298C8"/>
            </a:solidFill>
            <a:miter lim="400000"/>
            <a:tailEnd type="triangle"/>
          </a:ln>
        </p:spPr>
        <p:txBody>
          <a:bodyPr lIns="50800" tIns="50800" rIns="50800" bIns="50800" anchor="ctr"/>
          <a:lstStyle/>
          <a:p>
            <a:pPr>
              <a:defRPr sz="2400"/>
            </a:pPr>
            <a:endParaRPr/>
          </a:p>
        </p:txBody>
      </p:sp>
      <p:pic>
        <p:nvPicPr>
          <p:cNvPr id="237" name="pasted-image.png"/>
          <p:cNvPicPr>
            <a:picLocks noChangeAspect="1"/>
          </p:cNvPicPr>
          <p:nvPr/>
        </p:nvPicPr>
        <p:blipFill>
          <a:blip r:embed="rId2">
            <a:extLst/>
          </a:blip>
          <a:stretch>
            <a:fillRect/>
          </a:stretch>
        </p:blipFill>
        <p:spPr>
          <a:xfrm>
            <a:off x="5562699" y="4864100"/>
            <a:ext cx="1905001" cy="1905000"/>
          </a:xfrm>
          <a:prstGeom prst="rect">
            <a:avLst/>
          </a:prstGeom>
          <a:ln w="12700">
            <a:miter lim="400000"/>
          </a:ln>
        </p:spPr>
      </p:pic>
      <p:sp>
        <p:nvSpPr>
          <p:cNvPr id="238" name="Shape 238"/>
          <p:cNvSpPr/>
          <p:nvPr/>
        </p:nvSpPr>
        <p:spPr>
          <a:xfrm>
            <a:off x="7818191" y="5778500"/>
            <a:ext cx="1623017" cy="0"/>
          </a:xfrm>
          <a:prstGeom prst="line">
            <a:avLst/>
          </a:prstGeom>
          <a:ln w="76200">
            <a:solidFill>
              <a:srgbClr val="3298C8"/>
            </a:solidFill>
            <a:miter lim="400000"/>
            <a:tailEnd type="triangle"/>
          </a:ln>
        </p:spPr>
        <p:txBody>
          <a:bodyPr lIns="50800" tIns="50800" rIns="50800" bIns="50800" anchor="ctr"/>
          <a:lstStyle/>
          <a:p>
            <a:pPr>
              <a:defRPr sz="2400"/>
            </a:pPr>
            <a:endParaRPr/>
          </a:p>
        </p:txBody>
      </p:sp>
      <p:sp>
        <p:nvSpPr>
          <p:cNvPr id="239" name="Shape 239"/>
          <p:cNvSpPr/>
          <p:nvPr/>
        </p:nvSpPr>
        <p:spPr>
          <a:xfrm>
            <a:off x="6515199" y="3241291"/>
            <a:ext cx="1" cy="1226318"/>
          </a:xfrm>
          <a:prstGeom prst="line">
            <a:avLst/>
          </a:prstGeom>
          <a:ln w="76200">
            <a:solidFill>
              <a:srgbClr val="3298C8"/>
            </a:solidFill>
            <a:miter lim="400000"/>
            <a:tailEnd type="triangle"/>
          </a:ln>
        </p:spPr>
        <p:txBody>
          <a:bodyPr lIns="50800" tIns="50800" rIns="50800" bIns="50800" anchor="ctr"/>
          <a:lstStyle/>
          <a:p>
            <a:pPr>
              <a:defRPr sz="2400"/>
            </a:pPr>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1602060" y="3916915"/>
            <a:ext cx="1520479" cy="735112"/>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Input</a:t>
            </a:r>
          </a:p>
        </p:txBody>
      </p:sp>
      <p:sp>
        <p:nvSpPr>
          <p:cNvPr id="242" name="Shape 242"/>
          <p:cNvSpPr/>
          <p:nvPr/>
        </p:nvSpPr>
        <p:spPr>
          <a:xfrm>
            <a:off x="10426700" y="4757836"/>
            <a:ext cx="1520478" cy="1769964"/>
          </a:xfrm>
          <a:prstGeom prst="rect">
            <a:avLst/>
          </a:prstGeom>
          <a:solidFill>
            <a:srgbClr val="3298C8"/>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Output</a:t>
            </a:r>
          </a:p>
        </p:txBody>
      </p:sp>
      <p:sp>
        <p:nvSpPr>
          <p:cNvPr id="243" name="Shape 243"/>
          <p:cNvSpPr/>
          <p:nvPr/>
        </p:nvSpPr>
        <p:spPr>
          <a:xfrm>
            <a:off x="3439550" y="4713415"/>
            <a:ext cx="1633166" cy="257182"/>
          </a:xfrm>
          <a:prstGeom prst="line">
            <a:avLst/>
          </a:prstGeom>
          <a:ln w="76200">
            <a:solidFill>
              <a:srgbClr val="3298C8"/>
            </a:solidFill>
            <a:miter lim="400000"/>
            <a:tailEnd type="triangle"/>
          </a:ln>
        </p:spPr>
        <p:txBody>
          <a:bodyPr lIns="50800" tIns="50800" rIns="50800" bIns="50800" anchor="ctr"/>
          <a:lstStyle/>
          <a:p>
            <a:pPr>
              <a:defRPr sz="2400"/>
            </a:pPr>
            <a:endParaRPr/>
          </a:p>
        </p:txBody>
      </p:sp>
      <p:sp>
        <p:nvSpPr>
          <p:cNvPr id="244" name="Shape 244"/>
          <p:cNvSpPr/>
          <p:nvPr/>
        </p:nvSpPr>
        <p:spPr>
          <a:xfrm>
            <a:off x="8199191" y="6347618"/>
            <a:ext cx="1623017" cy="1"/>
          </a:xfrm>
          <a:prstGeom prst="line">
            <a:avLst/>
          </a:prstGeom>
          <a:ln w="76200">
            <a:solidFill>
              <a:srgbClr val="3298C8"/>
            </a:solidFill>
            <a:miter lim="400000"/>
            <a:tailEnd type="triangle"/>
          </a:ln>
        </p:spPr>
        <p:txBody>
          <a:bodyPr lIns="50800" tIns="50800" rIns="50800" bIns="50800" anchor="ctr"/>
          <a:lstStyle/>
          <a:p>
            <a:pPr>
              <a:defRPr sz="2400"/>
            </a:pPr>
            <a:endParaRPr/>
          </a:p>
        </p:txBody>
      </p:sp>
      <p:sp>
        <p:nvSpPr>
          <p:cNvPr id="245" name="Shape 245"/>
          <p:cNvSpPr/>
          <p:nvPr/>
        </p:nvSpPr>
        <p:spPr>
          <a:xfrm flipV="1">
            <a:off x="3449663" y="3622291"/>
            <a:ext cx="1614494" cy="301676"/>
          </a:xfrm>
          <a:prstGeom prst="line">
            <a:avLst/>
          </a:prstGeom>
          <a:ln w="76200">
            <a:solidFill>
              <a:srgbClr val="3298C8"/>
            </a:solidFill>
            <a:miter lim="400000"/>
            <a:tailEnd type="triangle"/>
          </a:ln>
        </p:spPr>
        <p:txBody>
          <a:bodyPr lIns="50800" tIns="50800" rIns="50800" bIns="50800" anchor="ctr"/>
          <a:lstStyle/>
          <a:p>
            <a:pPr>
              <a:defRPr sz="2400"/>
            </a:pPr>
            <a:endParaRPr/>
          </a:p>
        </p:txBody>
      </p:sp>
      <p:sp>
        <p:nvSpPr>
          <p:cNvPr id="246" name="Shape 246"/>
          <p:cNvSpPr/>
          <p:nvPr/>
        </p:nvSpPr>
        <p:spPr>
          <a:xfrm>
            <a:off x="4398994" y="1930427"/>
            <a:ext cx="4227276" cy="5892746"/>
          </a:xfrm>
          <a:prstGeom prst="rect">
            <a:avLst/>
          </a:prstGeom>
          <a:ln w="25400">
            <a:solidFill>
              <a:srgbClr val="85888D"/>
            </a:solidFill>
            <a:miter lim="400000"/>
          </a:ln>
          <a:extLst>
            <a:ext uri="{C572A759-6A51-4108-AA02-DFA0A04FC94B}">
              <ma14:wrappingTextBoxFlag xmlns:ma14="http://schemas.microsoft.com/office/mac/drawingml/2011/main" xmlns="" val="1"/>
            </a:ext>
          </a:extLst>
        </p:spPr>
        <p:txBody>
          <a:bodyPr lIns="50800" tIns="50800" rIns="50800" bIns="50800"/>
          <a:lstStyle>
            <a:lvl1pPr>
              <a:defRPr sz="2400"/>
            </a:lvl1pPr>
          </a:lstStyle>
          <a:p>
            <a:r>
              <a:t>Function App</a:t>
            </a:r>
          </a:p>
        </p:txBody>
      </p:sp>
      <p:pic>
        <p:nvPicPr>
          <p:cNvPr id="247" name="pasted-image.png"/>
          <p:cNvPicPr>
            <a:picLocks noChangeAspect="1"/>
          </p:cNvPicPr>
          <p:nvPr/>
        </p:nvPicPr>
        <p:blipFill>
          <a:blip r:embed="rId2">
            <a:extLst/>
          </a:blip>
          <a:stretch>
            <a:fillRect/>
          </a:stretch>
        </p:blipFill>
        <p:spPr>
          <a:xfrm>
            <a:off x="3865621" y="1346200"/>
            <a:ext cx="1200028" cy="1200028"/>
          </a:xfrm>
          <a:prstGeom prst="rect">
            <a:avLst/>
          </a:prstGeom>
          <a:ln w="25400">
            <a:miter lim="400000"/>
          </a:ln>
          <a:effectLst>
            <a:outerShdw blurRad="114300" dist="75742" dir="2545053" rotWithShape="0">
              <a:srgbClr val="53585F">
                <a:alpha val="70000"/>
              </a:srgbClr>
            </a:outerShdw>
          </a:effectLst>
        </p:spPr>
      </p:pic>
      <p:sp>
        <p:nvSpPr>
          <p:cNvPr id="248" name="Shape 248"/>
          <p:cNvSpPr/>
          <p:nvPr/>
        </p:nvSpPr>
        <p:spPr>
          <a:xfrm>
            <a:off x="5233479" y="3301206"/>
            <a:ext cx="2537842" cy="657226"/>
          </a:xfrm>
          <a:prstGeom prst="rect">
            <a:avLst/>
          </a:prstGeom>
          <a:ln>
            <a:solidFill>
              <a:schemeClr val="accent2">
                <a:hueOff val="-2473793"/>
                <a:satOff val="-50209"/>
                <a:lumOff val="23543"/>
              </a:schemeClr>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function_1()</a:t>
            </a:r>
          </a:p>
        </p:txBody>
      </p:sp>
      <p:sp>
        <p:nvSpPr>
          <p:cNvPr id="249" name="Shape 249"/>
          <p:cNvSpPr/>
          <p:nvPr/>
        </p:nvSpPr>
        <p:spPr>
          <a:xfrm>
            <a:off x="5233479" y="4660106"/>
            <a:ext cx="2537842" cy="657226"/>
          </a:xfrm>
          <a:prstGeom prst="rect">
            <a:avLst/>
          </a:prstGeom>
          <a:ln>
            <a:solidFill>
              <a:schemeClr val="accent2">
                <a:hueOff val="-2473793"/>
                <a:satOff val="-50209"/>
                <a:lumOff val="23543"/>
              </a:schemeClr>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function_2()</a:t>
            </a:r>
          </a:p>
        </p:txBody>
      </p:sp>
      <p:sp>
        <p:nvSpPr>
          <p:cNvPr id="250" name="Shape 250"/>
          <p:cNvSpPr/>
          <p:nvPr/>
        </p:nvSpPr>
        <p:spPr>
          <a:xfrm>
            <a:off x="5233479" y="6019006"/>
            <a:ext cx="2537842" cy="657226"/>
          </a:xfrm>
          <a:prstGeom prst="rect">
            <a:avLst/>
          </a:prstGeom>
          <a:ln>
            <a:solidFill>
              <a:schemeClr val="accent2">
                <a:hueOff val="-2473793"/>
                <a:satOff val="-50209"/>
                <a:lumOff val="23543"/>
              </a:schemeClr>
            </a:solidFill>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function_3()</a:t>
            </a:r>
          </a:p>
        </p:txBody>
      </p:sp>
      <p:sp>
        <p:nvSpPr>
          <p:cNvPr id="251" name="Shape 251"/>
          <p:cNvSpPr/>
          <p:nvPr/>
        </p:nvSpPr>
        <p:spPr>
          <a:xfrm>
            <a:off x="3442865" y="6378191"/>
            <a:ext cx="1621292" cy="1"/>
          </a:xfrm>
          <a:prstGeom prst="line">
            <a:avLst/>
          </a:prstGeom>
          <a:ln w="76200">
            <a:solidFill>
              <a:srgbClr val="3298C8"/>
            </a:solidFill>
            <a:miter lim="400000"/>
            <a:tailEnd type="triangle"/>
          </a:ln>
        </p:spPr>
        <p:txBody>
          <a:bodyPr lIns="50800" tIns="50800" rIns="50800" bIns="50800" anchor="ctr"/>
          <a:lstStyle/>
          <a:p>
            <a:pPr>
              <a:defRPr sz="2400"/>
            </a:pPr>
            <a:endParaRPr/>
          </a:p>
        </p:txBody>
      </p:sp>
      <p:sp>
        <p:nvSpPr>
          <p:cNvPr id="252" name="Shape 252"/>
          <p:cNvSpPr/>
          <p:nvPr/>
        </p:nvSpPr>
        <p:spPr>
          <a:xfrm>
            <a:off x="8199191" y="4980445"/>
            <a:ext cx="1623017" cy="1"/>
          </a:xfrm>
          <a:prstGeom prst="line">
            <a:avLst/>
          </a:prstGeom>
          <a:ln w="76200">
            <a:solidFill>
              <a:srgbClr val="3298C8"/>
            </a:solidFill>
            <a:miter lim="400000"/>
            <a:tailEnd type="triangle"/>
          </a:ln>
        </p:spPr>
        <p:txBody>
          <a:bodyPr lIns="50800" tIns="50800" rIns="50800" bIns="50800" anchor="ctr"/>
          <a:lstStyle/>
          <a:p>
            <a:pPr>
              <a:defRPr sz="2400"/>
            </a:pPr>
            <a:endParaRPr/>
          </a:p>
        </p:txBody>
      </p:sp>
      <p:sp>
        <p:nvSpPr>
          <p:cNvPr id="253" name="Shape 253"/>
          <p:cNvSpPr/>
          <p:nvPr/>
        </p:nvSpPr>
        <p:spPr>
          <a:xfrm>
            <a:off x="8199191" y="3613273"/>
            <a:ext cx="1623017" cy="1"/>
          </a:xfrm>
          <a:prstGeom prst="line">
            <a:avLst/>
          </a:prstGeom>
          <a:ln w="76200">
            <a:solidFill>
              <a:srgbClr val="3298C8"/>
            </a:solidFill>
            <a:miter lim="400000"/>
            <a:tailEnd type="triangle"/>
          </a:ln>
        </p:spPr>
        <p:txBody>
          <a:bodyPr lIns="50800" tIns="50800" rIns="50800" bIns="50800" anchor="ctr"/>
          <a:lstStyle/>
          <a:p>
            <a:pPr>
              <a:defRPr sz="2400"/>
            </a:pPr>
            <a:endParaRPr/>
          </a:p>
        </p:txBody>
      </p:sp>
      <p:sp>
        <p:nvSpPr>
          <p:cNvPr id="254" name="Shape 254"/>
          <p:cNvSpPr/>
          <p:nvPr/>
        </p:nvSpPr>
        <p:spPr>
          <a:xfrm>
            <a:off x="10426700" y="3245717"/>
            <a:ext cx="1520478" cy="735112"/>
          </a:xfrm>
          <a:prstGeom prst="rect">
            <a:avLst/>
          </a:prstGeom>
          <a:solidFill>
            <a:srgbClr val="3298C8"/>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Output</a:t>
            </a:r>
          </a:p>
        </p:txBody>
      </p:sp>
      <p:sp>
        <p:nvSpPr>
          <p:cNvPr id="255" name="Shape 255"/>
          <p:cNvSpPr/>
          <p:nvPr/>
        </p:nvSpPr>
        <p:spPr>
          <a:xfrm>
            <a:off x="1602060" y="6010635"/>
            <a:ext cx="1520479" cy="735113"/>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2400">
                <a:solidFill>
                  <a:srgbClr val="FFFFFF"/>
                </a:solidFill>
              </a:defRPr>
            </a:lvl1pPr>
          </a:lstStyle>
          <a:p>
            <a:r>
              <a:t>Input</a:t>
            </a:r>
          </a:p>
        </p:txBody>
      </p:sp>
      <p:sp>
        <p:nvSpPr>
          <p:cNvPr id="256" name="Shape 256"/>
          <p:cNvSpPr/>
          <p:nvPr/>
        </p:nvSpPr>
        <p:spPr>
          <a:xfrm>
            <a:off x="3557860" y="5753100"/>
            <a:ext cx="934989" cy="487065"/>
          </a:xfrm>
          <a:prstGeom prst="rect">
            <a:avLst/>
          </a:prstGeom>
          <a:solidFill>
            <a:schemeClr val="accent2">
              <a:hueOff val="-2473793"/>
              <a:satOff val="-50209"/>
              <a:lumOff val="23543"/>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1800">
                <a:solidFill>
                  <a:srgbClr val="FFFFFF"/>
                </a:solidFill>
              </a:defRPr>
            </a:lvl1pPr>
          </a:lstStyle>
          <a:p>
            <a:r>
              <a:t>Trigger</a:t>
            </a:r>
          </a:p>
        </p:txBody>
      </p:sp>
      <p:sp>
        <p:nvSpPr>
          <p:cNvPr id="257" name="Shape 257"/>
          <p:cNvSpPr/>
          <p:nvPr/>
        </p:nvSpPr>
        <p:spPr>
          <a:xfrm>
            <a:off x="3557860" y="4269538"/>
            <a:ext cx="934989" cy="487066"/>
          </a:xfrm>
          <a:prstGeom prst="rect">
            <a:avLst/>
          </a:prstGeom>
          <a:solidFill>
            <a:schemeClr val="accent2">
              <a:hueOff val="-2473793"/>
              <a:satOff val="-50209"/>
              <a:lumOff val="23543"/>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1800">
                <a:solidFill>
                  <a:srgbClr val="FFFFFF"/>
                </a:solidFill>
              </a:defRPr>
            </a:lvl1pPr>
          </a:lstStyle>
          <a:p>
            <a:r>
              <a:t>Trigger</a:t>
            </a:r>
          </a:p>
        </p:txBody>
      </p:sp>
      <p:sp>
        <p:nvSpPr>
          <p:cNvPr id="258" name="Shape 258"/>
          <p:cNvSpPr/>
          <p:nvPr/>
        </p:nvSpPr>
        <p:spPr>
          <a:xfrm>
            <a:off x="3557860" y="3253311"/>
            <a:ext cx="934989" cy="487066"/>
          </a:xfrm>
          <a:prstGeom prst="rect">
            <a:avLst/>
          </a:prstGeom>
          <a:solidFill>
            <a:schemeClr val="accent2">
              <a:hueOff val="-2473793"/>
              <a:satOff val="-50209"/>
              <a:lumOff val="23543"/>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1800">
                <a:solidFill>
                  <a:srgbClr val="FFFFFF"/>
                </a:solidFill>
              </a:defRPr>
            </a:lvl1pPr>
          </a:lstStyle>
          <a:p>
            <a:r>
              <a:t>Trigger</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colorful.jpg"/>
          <p:cNvPicPr>
            <a:picLocks noGrp="1" noChangeAspect="1"/>
          </p:cNvPicPr>
          <p:nvPr>
            <p:ph type="pic" idx="13"/>
          </p:nvPr>
        </p:nvPicPr>
        <p:blipFill>
          <a:blip r:embed="rId2">
            <a:extLst/>
          </a:blip>
          <a:srcRect l="39603" r="24369"/>
          <a:stretch>
            <a:fillRect/>
          </a:stretch>
        </p:blipFill>
        <p:spPr>
          <a:xfrm>
            <a:off x="7481943" y="0"/>
            <a:ext cx="4685305" cy="9753600"/>
          </a:xfrm>
          <a:prstGeom prst="rect">
            <a:avLst/>
          </a:prstGeom>
        </p:spPr>
      </p:pic>
      <p:sp>
        <p:nvSpPr>
          <p:cNvPr id="261" name="Shape 261"/>
          <p:cNvSpPr>
            <a:spLocks noGrp="1"/>
          </p:cNvSpPr>
          <p:nvPr>
            <p:ph type="title" idx="4294967295"/>
          </p:nvPr>
        </p:nvSpPr>
        <p:spPr>
          <a:xfrm>
            <a:off x="952500" y="444500"/>
            <a:ext cx="5447593" cy="1779737"/>
          </a:xfrm>
          <a:prstGeom prst="rect">
            <a:avLst/>
          </a:prstGeom>
        </p:spPr>
        <p:txBody>
          <a:bodyPr/>
          <a:lstStyle>
            <a:lvl1pPr algn="l">
              <a:defRPr sz="5700"/>
            </a:lvl1pPr>
          </a:lstStyle>
          <a:p>
            <a:r>
              <a:t>Function App</a:t>
            </a:r>
          </a:p>
        </p:txBody>
      </p:sp>
      <p:sp>
        <p:nvSpPr>
          <p:cNvPr id="262" name="Shape 262"/>
          <p:cNvSpPr>
            <a:spLocks noGrp="1"/>
          </p:cNvSpPr>
          <p:nvPr>
            <p:ph type="body" sz="half" idx="4294967295"/>
          </p:nvPr>
        </p:nvSpPr>
        <p:spPr>
          <a:xfrm>
            <a:off x="952500" y="2603500"/>
            <a:ext cx="5447593" cy="6286500"/>
          </a:xfrm>
          <a:prstGeom prst="rect">
            <a:avLst/>
          </a:prstGeom>
        </p:spPr>
        <p:txBody>
          <a:bodyPr/>
          <a:lstStyle/>
          <a:p>
            <a:r>
              <a:t>C#, F#, JavaScript, Python, Batch, PHP …</a:t>
            </a:r>
          </a:p>
          <a:p>
            <a:r>
              <a:t>Hosting Plans</a:t>
            </a:r>
          </a:p>
          <a:p>
            <a:r>
              <a:t>Serverless</a:t>
            </a:r>
          </a:p>
          <a:p>
            <a:r>
              <a:t>Online Editor</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colorful.jpg"/>
          <p:cNvPicPr>
            <a:picLocks noGrp="1" noChangeAspect="1"/>
          </p:cNvPicPr>
          <p:nvPr>
            <p:ph type="pic" idx="13"/>
          </p:nvPr>
        </p:nvPicPr>
        <p:blipFill>
          <a:blip r:embed="rId2">
            <a:extLst/>
          </a:blip>
          <a:srcRect l="39603" r="24369"/>
          <a:stretch>
            <a:fillRect/>
          </a:stretch>
        </p:blipFill>
        <p:spPr>
          <a:xfrm>
            <a:off x="7481943" y="0"/>
            <a:ext cx="4685305" cy="9753600"/>
          </a:xfrm>
          <a:prstGeom prst="rect">
            <a:avLst/>
          </a:prstGeom>
        </p:spPr>
      </p:pic>
      <p:sp>
        <p:nvSpPr>
          <p:cNvPr id="265" name="Shape 265"/>
          <p:cNvSpPr>
            <a:spLocks noGrp="1"/>
          </p:cNvSpPr>
          <p:nvPr>
            <p:ph type="title" idx="4294967295"/>
          </p:nvPr>
        </p:nvSpPr>
        <p:spPr>
          <a:xfrm>
            <a:off x="952500" y="444500"/>
            <a:ext cx="5447593" cy="1779737"/>
          </a:xfrm>
          <a:prstGeom prst="rect">
            <a:avLst/>
          </a:prstGeom>
        </p:spPr>
        <p:txBody>
          <a:bodyPr/>
          <a:lstStyle>
            <a:lvl1pPr algn="l">
              <a:defRPr sz="5700"/>
            </a:lvl1pPr>
          </a:lstStyle>
          <a:p>
            <a:r>
              <a:t>Trigger</a:t>
            </a:r>
          </a:p>
        </p:txBody>
      </p:sp>
      <p:sp>
        <p:nvSpPr>
          <p:cNvPr id="266" name="Shape 266"/>
          <p:cNvSpPr>
            <a:spLocks noGrp="1"/>
          </p:cNvSpPr>
          <p:nvPr>
            <p:ph type="body" sz="half" idx="4294967295"/>
          </p:nvPr>
        </p:nvSpPr>
        <p:spPr>
          <a:xfrm>
            <a:off x="952500" y="2603500"/>
            <a:ext cx="5447593" cy="6286500"/>
          </a:xfrm>
          <a:prstGeom prst="rect">
            <a:avLst/>
          </a:prstGeom>
        </p:spPr>
        <p:txBody>
          <a:bodyPr/>
          <a:lstStyle/>
          <a:p>
            <a:pPr marL="440055" indent="-440055" defTabSz="578358">
              <a:spcBef>
                <a:spcPts val="4100"/>
              </a:spcBef>
              <a:defRPr sz="3564"/>
            </a:pPr>
            <a:r>
              <a:t>HTTP &amp; Webhook</a:t>
            </a:r>
          </a:p>
          <a:p>
            <a:pPr marL="440055" indent="-440055" defTabSz="578358">
              <a:spcBef>
                <a:spcPts val="4100"/>
              </a:spcBef>
              <a:defRPr sz="3564"/>
            </a:pPr>
            <a:r>
              <a:t>Storage (Blob &amp; Queue)</a:t>
            </a:r>
          </a:p>
          <a:p>
            <a:pPr marL="440055" indent="-440055" defTabSz="578358">
              <a:spcBef>
                <a:spcPts val="4100"/>
              </a:spcBef>
              <a:defRPr sz="3564"/>
            </a:pPr>
            <a:r>
              <a:t>Event &amp; IoT Hub</a:t>
            </a:r>
          </a:p>
          <a:p>
            <a:pPr marL="440055" indent="-440055" defTabSz="578358">
              <a:spcBef>
                <a:spcPts val="4100"/>
              </a:spcBef>
              <a:defRPr sz="3564"/>
            </a:pPr>
            <a:r>
              <a:t>Service Bus</a:t>
            </a:r>
          </a:p>
          <a:p>
            <a:pPr marL="440055" indent="-440055" defTabSz="578358">
              <a:spcBef>
                <a:spcPts val="4100"/>
              </a:spcBef>
              <a:defRPr sz="3564"/>
            </a:pPr>
            <a:r>
              <a:t>E-Mail</a:t>
            </a:r>
          </a:p>
          <a:p>
            <a:pPr marL="440055" indent="-440055" defTabSz="578358">
              <a:spcBef>
                <a:spcPts val="4100"/>
              </a:spcBef>
              <a:defRPr sz="3564"/>
            </a:pPr>
            <a:r>
              <a:t>…</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colorful.jpg"/>
          <p:cNvPicPr>
            <a:picLocks noGrp="1" noChangeAspect="1"/>
          </p:cNvPicPr>
          <p:nvPr>
            <p:ph type="pic" idx="13"/>
          </p:nvPr>
        </p:nvPicPr>
        <p:blipFill>
          <a:blip r:embed="rId2">
            <a:extLst/>
          </a:blip>
          <a:srcRect l="39603" r="24369"/>
          <a:stretch>
            <a:fillRect/>
          </a:stretch>
        </p:blipFill>
        <p:spPr>
          <a:xfrm>
            <a:off x="7481943" y="0"/>
            <a:ext cx="4685305" cy="9753600"/>
          </a:xfrm>
          <a:prstGeom prst="rect">
            <a:avLst/>
          </a:prstGeom>
        </p:spPr>
      </p:pic>
      <p:sp>
        <p:nvSpPr>
          <p:cNvPr id="269" name="Shape 269"/>
          <p:cNvSpPr>
            <a:spLocks noGrp="1"/>
          </p:cNvSpPr>
          <p:nvPr>
            <p:ph type="title" idx="4294967295"/>
          </p:nvPr>
        </p:nvSpPr>
        <p:spPr>
          <a:xfrm>
            <a:off x="952500" y="444500"/>
            <a:ext cx="5447593" cy="1779737"/>
          </a:xfrm>
          <a:prstGeom prst="rect">
            <a:avLst/>
          </a:prstGeom>
        </p:spPr>
        <p:txBody>
          <a:bodyPr/>
          <a:lstStyle>
            <a:lvl1pPr algn="l">
              <a:defRPr sz="5700"/>
            </a:lvl1pPr>
          </a:lstStyle>
          <a:p>
            <a:r>
              <a:t>In Binding</a:t>
            </a:r>
          </a:p>
        </p:txBody>
      </p:sp>
      <p:sp>
        <p:nvSpPr>
          <p:cNvPr id="270" name="Shape 270"/>
          <p:cNvSpPr>
            <a:spLocks noGrp="1"/>
          </p:cNvSpPr>
          <p:nvPr>
            <p:ph type="body" sz="half" idx="4294967295"/>
          </p:nvPr>
        </p:nvSpPr>
        <p:spPr>
          <a:xfrm>
            <a:off x="952500" y="2603500"/>
            <a:ext cx="5447593" cy="6286500"/>
          </a:xfrm>
          <a:prstGeom prst="rect">
            <a:avLst/>
          </a:prstGeom>
        </p:spPr>
        <p:txBody>
          <a:bodyPr/>
          <a:lstStyle/>
          <a:p>
            <a:r>
              <a:t>Storage (Blob &amp; Table)</a:t>
            </a:r>
          </a:p>
          <a:p>
            <a:r>
              <a:t>External File (FTP) </a:t>
            </a:r>
          </a:p>
          <a:p>
            <a:r>
              <a:t>External Table (z.B. SQL Server)</a:t>
            </a:r>
          </a:p>
          <a:p>
            <a:r>
              <a:t>DocumentDB</a:t>
            </a:r>
          </a:p>
          <a:p>
            <a:r>
              <a:t>…</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colorful.jpg"/>
          <p:cNvPicPr>
            <a:picLocks noGrp="1" noChangeAspect="1"/>
          </p:cNvPicPr>
          <p:nvPr>
            <p:ph type="pic" idx="13"/>
          </p:nvPr>
        </p:nvPicPr>
        <p:blipFill>
          <a:blip r:embed="rId2">
            <a:extLst/>
          </a:blip>
          <a:srcRect l="39603" r="24369"/>
          <a:stretch>
            <a:fillRect/>
          </a:stretch>
        </p:blipFill>
        <p:spPr>
          <a:xfrm>
            <a:off x="7481943" y="0"/>
            <a:ext cx="4685305" cy="9753600"/>
          </a:xfrm>
          <a:prstGeom prst="rect">
            <a:avLst/>
          </a:prstGeom>
        </p:spPr>
      </p:pic>
      <p:sp>
        <p:nvSpPr>
          <p:cNvPr id="273" name="Shape 273"/>
          <p:cNvSpPr>
            <a:spLocks noGrp="1"/>
          </p:cNvSpPr>
          <p:nvPr>
            <p:ph type="title" idx="4294967295"/>
          </p:nvPr>
        </p:nvSpPr>
        <p:spPr>
          <a:xfrm>
            <a:off x="952500" y="444500"/>
            <a:ext cx="5447593" cy="1779737"/>
          </a:xfrm>
          <a:prstGeom prst="rect">
            <a:avLst/>
          </a:prstGeom>
        </p:spPr>
        <p:txBody>
          <a:bodyPr/>
          <a:lstStyle>
            <a:lvl1pPr algn="l">
              <a:defRPr sz="5700"/>
            </a:lvl1pPr>
          </a:lstStyle>
          <a:p>
            <a:r>
              <a:t>Out Binding</a:t>
            </a:r>
          </a:p>
        </p:txBody>
      </p:sp>
      <p:sp>
        <p:nvSpPr>
          <p:cNvPr id="274" name="Shape 274"/>
          <p:cNvSpPr>
            <a:spLocks noGrp="1"/>
          </p:cNvSpPr>
          <p:nvPr>
            <p:ph type="body" sz="half" idx="4294967295"/>
          </p:nvPr>
        </p:nvSpPr>
        <p:spPr>
          <a:xfrm>
            <a:off x="952500" y="2603500"/>
            <a:ext cx="5447593" cy="6286500"/>
          </a:xfrm>
          <a:prstGeom prst="rect">
            <a:avLst/>
          </a:prstGeom>
        </p:spPr>
        <p:txBody>
          <a:bodyPr/>
          <a:lstStyle/>
          <a:p>
            <a:pPr marL="422275" indent="-422275" defTabSz="554990">
              <a:spcBef>
                <a:spcPts val="3900"/>
              </a:spcBef>
              <a:defRPr sz="3420"/>
            </a:pPr>
            <a:r>
              <a:t>Storage (Blob, Table &amp; Queue)</a:t>
            </a:r>
          </a:p>
          <a:p>
            <a:pPr marL="422275" indent="-422275" defTabSz="554990">
              <a:spcBef>
                <a:spcPts val="3900"/>
              </a:spcBef>
              <a:defRPr sz="3420"/>
            </a:pPr>
            <a:r>
              <a:t>Event &amp; Notification Hub</a:t>
            </a:r>
          </a:p>
          <a:p>
            <a:pPr marL="422275" indent="-422275" defTabSz="554990">
              <a:spcBef>
                <a:spcPts val="3900"/>
              </a:spcBef>
              <a:defRPr sz="3420"/>
            </a:pPr>
            <a:r>
              <a:t>External File &amp; Table</a:t>
            </a:r>
          </a:p>
          <a:p>
            <a:pPr marL="422275" indent="-422275" defTabSz="554990">
              <a:spcBef>
                <a:spcPts val="3900"/>
              </a:spcBef>
              <a:defRPr sz="3420"/>
            </a:pPr>
            <a:r>
              <a:t>SMS &amp; E-Mail</a:t>
            </a:r>
          </a:p>
          <a:p>
            <a:pPr marL="422275" indent="-422275" defTabSz="554990">
              <a:spcBef>
                <a:spcPts val="3900"/>
              </a:spcBef>
              <a:defRPr sz="3420"/>
            </a:pPr>
            <a:r>
              <a:t>Service Bus</a:t>
            </a:r>
          </a:p>
          <a:p>
            <a:pPr marL="422275" indent="-422275" defTabSz="554990">
              <a:spcBef>
                <a:spcPts val="3900"/>
              </a:spcBef>
              <a:defRPr sz="3420"/>
            </a:pPr>
            <a:r>
              <a:t>…</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asted-image.tiff"/>
          <p:cNvPicPr>
            <a:picLocks noChangeAspect="1"/>
          </p:cNvPicPr>
          <p:nvPr/>
        </p:nvPicPr>
        <p:blipFill>
          <a:blip r:embed="rId2">
            <a:extLst/>
          </a:blip>
          <a:srcRect l="274" t="279" r="2" b="2"/>
          <a:stretch>
            <a:fillRect/>
          </a:stretch>
        </p:blipFill>
        <p:spPr>
          <a:xfrm>
            <a:off x="1171641" y="2113508"/>
            <a:ext cx="3799447" cy="3799286"/>
          </a:xfrm>
          <a:custGeom>
            <a:avLst/>
            <a:gdLst/>
            <a:ahLst/>
            <a:cxnLst>
              <a:cxn ang="0">
                <a:pos x="wd2" y="hd2"/>
              </a:cxn>
              <a:cxn ang="5400000">
                <a:pos x="wd2" y="hd2"/>
              </a:cxn>
              <a:cxn ang="10800000">
                <a:pos x="wd2" y="hd2"/>
              </a:cxn>
              <a:cxn ang="16200000">
                <a:pos x="wd2" y="hd2"/>
              </a:cxn>
            </a:cxnLst>
            <a:rect l="0" t="0" r="r" b="b"/>
            <a:pathLst>
              <a:path w="20591" h="21600" extrusionOk="0">
                <a:moveTo>
                  <a:pt x="10336" y="0"/>
                </a:moveTo>
                <a:cubicBezTo>
                  <a:pt x="7691" y="0"/>
                  <a:pt x="5045" y="1058"/>
                  <a:pt x="3027" y="3175"/>
                </a:cubicBezTo>
                <a:cubicBezTo>
                  <a:pt x="-1009" y="7409"/>
                  <a:pt x="-1009" y="14275"/>
                  <a:pt x="3027" y="18509"/>
                </a:cubicBezTo>
                <a:cubicBezTo>
                  <a:pt x="4736" y="20301"/>
                  <a:pt x="6896" y="21325"/>
                  <a:pt x="9123" y="21600"/>
                </a:cubicBezTo>
                <a:lnTo>
                  <a:pt x="11551" y="21600"/>
                </a:lnTo>
                <a:cubicBezTo>
                  <a:pt x="13778" y="21325"/>
                  <a:pt x="15936" y="20301"/>
                  <a:pt x="17644" y="18509"/>
                </a:cubicBezTo>
                <a:cubicBezTo>
                  <a:pt x="19353" y="16717"/>
                  <a:pt x="20329" y="14452"/>
                  <a:pt x="20591" y="12117"/>
                </a:cubicBezTo>
                <a:lnTo>
                  <a:pt x="20591" y="9569"/>
                </a:lnTo>
                <a:cubicBezTo>
                  <a:pt x="20329" y="7233"/>
                  <a:pt x="19353" y="4967"/>
                  <a:pt x="17644" y="3175"/>
                </a:cubicBezTo>
                <a:cubicBezTo>
                  <a:pt x="15626" y="1058"/>
                  <a:pt x="12981" y="0"/>
                  <a:pt x="10336" y="0"/>
                </a:cubicBezTo>
                <a:close/>
              </a:path>
            </a:pathLst>
          </a:custGeom>
          <a:ln w="63500">
            <a:solidFill>
              <a:srgbClr val="DCDEE0"/>
            </a:solidFill>
            <a:miter lim="400000"/>
          </a:ln>
          <a:effectLst>
            <a:outerShdw blurRad="177800" dir="5400000" rotWithShape="0">
              <a:srgbClr val="A6AAA9">
                <a:alpha val="50000"/>
              </a:srgbClr>
            </a:outerShdw>
          </a:effectLst>
        </p:spPr>
      </p:pic>
      <p:pic>
        <p:nvPicPr>
          <p:cNvPr id="161" name="janekf-jump.jpg"/>
          <p:cNvPicPr>
            <a:picLocks noChangeAspect="1"/>
          </p:cNvPicPr>
          <p:nvPr/>
        </p:nvPicPr>
        <p:blipFill>
          <a:blip r:embed="rId3">
            <a:extLst/>
          </a:blip>
          <a:srcRect l="2323" t="13517" r="2323" b="14949"/>
          <a:stretch>
            <a:fillRect/>
          </a:stretch>
        </p:blipFill>
        <p:spPr>
          <a:xfrm>
            <a:off x="8023247" y="2108173"/>
            <a:ext cx="3809912" cy="3809956"/>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63500">
            <a:solidFill>
              <a:srgbClr val="DCDEE0"/>
            </a:solidFill>
            <a:miter lim="400000"/>
          </a:ln>
          <a:effectLst>
            <a:outerShdw blurRad="177800" dir="5400000" rotWithShape="0">
              <a:srgbClr val="A6AAA9">
                <a:alpha val="50000"/>
              </a:srgbClr>
            </a:outerShdw>
          </a:effectLst>
        </p:spPr>
      </p:pic>
      <p:sp>
        <p:nvSpPr>
          <p:cNvPr id="162" name="Shape 162"/>
          <p:cNvSpPr/>
          <p:nvPr/>
        </p:nvSpPr>
        <p:spPr>
          <a:xfrm>
            <a:off x="1172613" y="6124984"/>
            <a:ext cx="3797504" cy="64713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Neue Thin"/>
                <a:ea typeface="Helvetica Neue Thin"/>
                <a:cs typeface="Helvetica Neue Thin"/>
                <a:sym typeface="Helvetica Neue Thin"/>
              </a:defRPr>
            </a:lvl1pPr>
          </a:lstStyle>
          <a:p>
            <a:r>
              <a:t>Reverse Flash - Sia</a:t>
            </a:r>
          </a:p>
        </p:txBody>
      </p:sp>
      <p:sp>
        <p:nvSpPr>
          <p:cNvPr id="163" name="Shape 163"/>
          <p:cNvSpPr/>
          <p:nvPr/>
        </p:nvSpPr>
        <p:spPr>
          <a:xfrm>
            <a:off x="8487108" y="6124984"/>
            <a:ext cx="2882190" cy="64713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Helvetica Neue Thin"/>
                <a:ea typeface="Helvetica Neue Thin"/>
                <a:cs typeface="Helvetica Neue Thin"/>
                <a:sym typeface="Helvetica Neue Thin"/>
              </a:defRPr>
            </a:lvl1pPr>
          </a:lstStyle>
          <a:p>
            <a:r>
              <a:t>Flash - Jan(ek)</a:t>
            </a:r>
          </a:p>
        </p:txBody>
      </p:sp>
      <p:pic>
        <p:nvPicPr>
          <p:cNvPr id="164" name="pasted-image.tiff"/>
          <p:cNvPicPr>
            <a:picLocks noChangeAspect="1"/>
          </p:cNvPicPr>
          <p:nvPr/>
        </p:nvPicPr>
        <p:blipFill>
          <a:blip r:embed="rId4">
            <a:extLst/>
          </a:blip>
          <a:srcRect l="35328" t="21342" r="39770"/>
          <a:stretch>
            <a:fillRect/>
          </a:stretch>
        </p:blipFill>
        <p:spPr>
          <a:xfrm>
            <a:off x="5335389" y="2960008"/>
            <a:ext cx="2333907" cy="2627257"/>
          </a:xfrm>
          <a:prstGeom prst="rect">
            <a:avLst/>
          </a:prstGeom>
          <a:ln w="12700">
            <a:miter lim="400000"/>
          </a:ln>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Looking through the hole-small.jpg"/>
          <p:cNvPicPr>
            <a:picLocks noGrp="1" noChangeAspect="1"/>
          </p:cNvPicPr>
          <p:nvPr>
            <p:ph type="pic" idx="13"/>
          </p:nvPr>
        </p:nvPicPr>
        <p:blipFill>
          <a:blip r:embed="rId2">
            <a:extLst/>
          </a:blip>
          <a:srcRect l="5843" r="5843"/>
          <a:stretch>
            <a:fillRect/>
          </a:stretch>
        </p:blipFill>
        <p:spPr>
          <a:prstGeom prst="rect">
            <a:avLst/>
          </a:prstGeom>
        </p:spPr>
      </p:pic>
      <p:sp>
        <p:nvSpPr>
          <p:cNvPr id="277" name="Shape 277"/>
          <p:cNvSpPr>
            <a:spLocks noGrp="1"/>
          </p:cNvSpPr>
          <p:nvPr>
            <p:ph type="title" idx="4294967295"/>
          </p:nvPr>
        </p:nvSpPr>
        <p:spPr>
          <a:xfrm>
            <a:off x="8765137" y="7950191"/>
            <a:ext cx="3840014" cy="1392834"/>
          </a:xfrm>
          <a:prstGeom prst="rect">
            <a:avLst/>
          </a:prstGeom>
        </p:spPr>
        <p:txBody>
          <a:bodyPr anchor="b"/>
          <a:lstStyle>
            <a:lvl1pPr>
              <a:defRPr>
                <a:solidFill>
                  <a:srgbClr val="FFFFFF"/>
                </a:solidFill>
                <a:latin typeface="Helvetica Neue Thin"/>
                <a:ea typeface="Helvetica Neue Thin"/>
                <a:cs typeface="Helvetica Neue Thin"/>
                <a:sym typeface="Helvetica Neue Thin"/>
              </a:defRPr>
            </a:lvl1pPr>
          </a:lstStyle>
          <a:p>
            <a:r>
              <a:t>Demo</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p>
            <a:r>
              <a:t>What else?</a:t>
            </a:r>
          </a:p>
        </p:txBody>
      </p:sp>
      <p:sp>
        <p:nvSpPr>
          <p:cNvPr id="280" name="Shape 280"/>
          <p:cNvSpPr>
            <a:spLocks noGrp="1"/>
          </p:cNvSpPr>
          <p:nvPr>
            <p:ph type="body" idx="1"/>
          </p:nvPr>
        </p:nvSpPr>
        <p:spPr>
          <a:prstGeom prst="rect">
            <a:avLst/>
          </a:prstGeom>
        </p:spPr>
        <p:txBody>
          <a:bodyPr/>
          <a:lstStyle/>
          <a:p>
            <a:r>
              <a:t>Deployment</a:t>
            </a:r>
          </a:p>
          <a:p>
            <a:r>
              <a:t>Security</a:t>
            </a:r>
          </a:p>
          <a:p>
            <a:r>
              <a:t>host.json</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4"/>
          <p:cNvGrpSpPr/>
          <p:nvPr/>
        </p:nvGrpSpPr>
        <p:grpSpPr>
          <a:xfrm>
            <a:off x="1487393" y="2235612"/>
            <a:ext cx="10030014" cy="5282376"/>
            <a:chOff x="0" y="0"/>
            <a:chExt cx="10030012" cy="5282375"/>
          </a:xfrm>
        </p:grpSpPr>
        <p:sp>
          <p:nvSpPr>
            <p:cNvPr id="282" name="Shape 282"/>
            <p:cNvSpPr/>
            <p:nvPr/>
          </p:nvSpPr>
          <p:spPr>
            <a:xfrm>
              <a:off x="6647549" y="665042"/>
              <a:ext cx="1570956" cy="8542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a:solidFill>
                    <a:srgbClr val="53585F"/>
                  </a:solidFill>
                  <a:latin typeface="Helvetica Neue Light"/>
                  <a:ea typeface="Helvetica Neue Light"/>
                  <a:cs typeface="Helvetica Neue Light"/>
                  <a:sym typeface="Helvetica Neue Light"/>
                </a:defRPr>
              </a:lvl1pPr>
            </a:lstStyle>
            <a:p>
              <a:r>
                <a:t>merci</a:t>
              </a:r>
            </a:p>
          </p:txBody>
        </p:sp>
        <p:sp>
          <p:nvSpPr>
            <p:cNvPr id="283" name="Shape 283"/>
            <p:cNvSpPr/>
            <p:nvPr/>
          </p:nvSpPr>
          <p:spPr>
            <a:xfrm>
              <a:off x="5641235" y="3406281"/>
              <a:ext cx="2699533" cy="8542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a:solidFill>
                    <a:srgbClr val="53585F"/>
                  </a:solidFill>
                  <a:latin typeface="Helvetica Neue Light"/>
                  <a:ea typeface="Helvetica Neue Light"/>
                  <a:cs typeface="Helvetica Neue Light"/>
                  <a:sym typeface="Helvetica Neue Light"/>
                </a:defRPr>
              </a:lvl1pPr>
            </a:lstStyle>
            <a:p>
              <a:r>
                <a:t>thank you</a:t>
              </a:r>
            </a:p>
          </p:txBody>
        </p:sp>
        <p:sp>
          <p:nvSpPr>
            <p:cNvPr id="284" name="Shape 284"/>
            <p:cNvSpPr/>
            <p:nvPr/>
          </p:nvSpPr>
          <p:spPr>
            <a:xfrm>
              <a:off x="3368682" y="1710443"/>
              <a:ext cx="3348314" cy="15576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7200">
                  <a:latin typeface="Helvetica Neue Light"/>
                  <a:ea typeface="Helvetica Neue Light"/>
                  <a:cs typeface="Helvetica Neue Light"/>
                  <a:sym typeface="Helvetica Neue Light"/>
                </a:defRPr>
              </a:lvl1pPr>
            </a:lstStyle>
            <a:p>
              <a:r>
                <a:t>danke</a:t>
              </a:r>
            </a:p>
          </p:txBody>
        </p:sp>
        <p:sp>
          <p:nvSpPr>
            <p:cNvPr id="285" name="Shape 285"/>
            <p:cNvSpPr/>
            <p:nvPr/>
          </p:nvSpPr>
          <p:spPr>
            <a:xfrm>
              <a:off x="9040914" y="3241813"/>
              <a:ext cx="989099" cy="5267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2000">
                  <a:solidFill>
                    <a:srgbClr val="A6AAA9"/>
                  </a:solidFill>
                  <a:latin typeface="Helvetica Neue Light"/>
                  <a:ea typeface="Helvetica Neue Light"/>
                  <a:cs typeface="Helvetica Neue Light"/>
                  <a:sym typeface="Helvetica Neue Light"/>
                </a:defRPr>
              </a:lvl1pPr>
            </a:lstStyle>
            <a:p>
              <a:r>
                <a:t>dekuji</a:t>
              </a:r>
            </a:p>
          </p:txBody>
        </p:sp>
        <p:sp>
          <p:nvSpPr>
            <p:cNvPr id="286" name="Shape 286"/>
            <p:cNvSpPr/>
            <p:nvPr/>
          </p:nvSpPr>
          <p:spPr>
            <a:xfrm>
              <a:off x="3452013" y="804135"/>
              <a:ext cx="635874" cy="5760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2200">
                  <a:solidFill>
                    <a:srgbClr val="53585F"/>
                  </a:solidFill>
                  <a:latin typeface="Helvetica Neue Light"/>
                  <a:ea typeface="Helvetica Neue Light"/>
                  <a:cs typeface="Helvetica Neue Light"/>
                  <a:sym typeface="Helvetica Neue Light"/>
                </a:defRPr>
              </a:lvl1pPr>
            </a:lstStyle>
            <a:p>
              <a:r>
                <a:t>tak</a:t>
              </a:r>
            </a:p>
          </p:txBody>
        </p:sp>
        <p:sp>
          <p:nvSpPr>
            <p:cNvPr id="287" name="Shape 287"/>
            <p:cNvSpPr/>
            <p:nvPr/>
          </p:nvSpPr>
          <p:spPr>
            <a:xfrm>
              <a:off x="8691367" y="938870"/>
              <a:ext cx="1164286" cy="396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r>
                <a:t>dank je we</a:t>
              </a:r>
            </a:p>
          </p:txBody>
        </p:sp>
        <p:sp>
          <p:nvSpPr>
            <p:cNvPr id="288" name="Shape 288"/>
            <p:cNvSpPr/>
            <p:nvPr/>
          </p:nvSpPr>
          <p:spPr>
            <a:xfrm>
              <a:off x="6849783" y="0"/>
              <a:ext cx="667390" cy="396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r>
                <a:t>xièxie</a:t>
              </a:r>
            </a:p>
          </p:txBody>
        </p:sp>
        <p:sp>
          <p:nvSpPr>
            <p:cNvPr id="289" name="Shape 289"/>
            <p:cNvSpPr/>
            <p:nvPr/>
          </p:nvSpPr>
          <p:spPr>
            <a:xfrm>
              <a:off x="7757532" y="2621072"/>
              <a:ext cx="1037246" cy="6086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2400">
                  <a:solidFill>
                    <a:srgbClr val="53585F"/>
                  </a:solidFill>
                  <a:latin typeface="Helvetica Neue Light"/>
                  <a:ea typeface="Helvetica Neue Light"/>
                  <a:cs typeface="Helvetica Neue Light"/>
                  <a:sym typeface="Helvetica Neue Light"/>
                </a:defRPr>
              </a:lvl1pPr>
            </a:lstStyle>
            <a:p>
              <a:r>
                <a:t>kiitos</a:t>
              </a:r>
            </a:p>
          </p:txBody>
        </p:sp>
        <p:sp>
          <p:nvSpPr>
            <p:cNvPr id="290" name="Shape 290"/>
            <p:cNvSpPr/>
            <p:nvPr/>
          </p:nvSpPr>
          <p:spPr>
            <a:xfrm>
              <a:off x="4502212" y="3855959"/>
              <a:ext cx="574768" cy="396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1300">
                  <a:solidFill>
                    <a:srgbClr val="53585F"/>
                  </a:solidFill>
                  <a:latin typeface="Helvetica Neue Light"/>
                  <a:ea typeface="Helvetica Neue Light"/>
                  <a:cs typeface="Helvetica Neue Light"/>
                  <a:sym typeface="Helvetica Neue Light"/>
                </a:defRPr>
              </a:lvl1pPr>
            </a:lstStyle>
            <a:p>
              <a:r>
                <a:t>toda</a:t>
              </a:r>
            </a:p>
          </p:txBody>
        </p:sp>
        <p:sp>
          <p:nvSpPr>
            <p:cNvPr id="291" name="Shape 291"/>
            <p:cNvSpPr/>
            <p:nvPr/>
          </p:nvSpPr>
          <p:spPr>
            <a:xfrm>
              <a:off x="0" y="579149"/>
              <a:ext cx="1127672" cy="396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r>
                <a:t>köszönöm</a:t>
              </a:r>
            </a:p>
          </p:txBody>
        </p:sp>
        <p:sp>
          <p:nvSpPr>
            <p:cNvPr id="292" name="Shape 292"/>
            <p:cNvSpPr/>
            <p:nvPr/>
          </p:nvSpPr>
          <p:spPr>
            <a:xfrm>
              <a:off x="7156972" y="4631082"/>
              <a:ext cx="1967601" cy="396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r>
                <a:t>go raibh maith agat</a:t>
              </a:r>
            </a:p>
          </p:txBody>
        </p:sp>
        <p:sp>
          <p:nvSpPr>
            <p:cNvPr id="293" name="Shape 293"/>
            <p:cNvSpPr/>
            <p:nvPr/>
          </p:nvSpPr>
          <p:spPr>
            <a:xfrm>
              <a:off x="2156809" y="3626850"/>
              <a:ext cx="1694074" cy="8542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a:solidFill>
                    <a:srgbClr val="53585F"/>
                  </a:solidFill>
                  <a:latin typeface="Helvetica Neue Light"/>
                  <a:ea typeface="Helvetica Neue Light"/>
                  <a:cs typeface="Helvetica Neue Light"/>
                  <a:sym typeface="Helvetica Neue Light"/>
                </a:defRPr>
              </a:lvl1pPr>
            </a:lstStyle>
            <a:p>
              <a:r>
                <a:t>grazie</a:t>
              </a:r>
            </a:p>
          </p:txBody>
        </p:sp>
        <p:sp>
          <p:nvSpPr>
            <p:cNvPr id="294" name="Shape 294"/>
            <p:cNvSpPr/>
            <p:nvPr/>
          </p:nvSpPr>
          <p:spPr>
            <a:xfrm>
              <a:off x="1816886" y="692978"/>
              <a:ext cx="909736" cy="396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r>
                <a:t>dziekuje</a:t>
              </a:r>
            </a:p>
          </p:txBody>
        </p:sp>
        <p:sp>
          <p:nvSpPr>
            <p:cNvPr id="295" name="Shape 295"/>
            <p:cNvSpPr/>
            <p:nvPr/>
          </p:nvSpPr>
          <p:spPr>
            <a:xfrm>
              <a:off x="431349" y="2621072"/>
              <a:ext cx="2057995" cy="6086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2400">
                  <a:solidFill>
                    <a:srgbClr val="53585F"/>
                  </a:solidFill>
                  <a:latin typeface="Helvetica Neue Light"/>
                  <a:ea typeface="Helvetica Neue Light"/>
                  <a:cs typeface="Helvetica Neue Light"/>
                  <a:sym typeface="Helvetica Neue Light"/>
                </a:defRPr>
              </a:lvl1pPr>
            </a:lstStyle>
            <a:p>
              <a:r>
                <a:t>multumesc</a:t>
              </a:r>
            </a:p>
          </p:txBody>
        </p:sp>
        <p:sp>
          <p:nvSpPr>
            <p:cNvPr id="296" name="Shape 296"/>
            <p:cNvSpPr/>
            <p:nvPr/>
          </p:nvSpPr>
          <p:spPr>
            <a:xfrm>
              <a:off x="4638210" y="53593"/>
              <a:ext cx="1522071" cy="6086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2400">
                  <a:solidFill>
                    <a:srgbClr val="53585F"/>
                  </a:solidFill>
                  <a:latin typeface="Helvetica Neue Light"/>
                  <a:ea typeface="Helvetica Neue Light"/>
                  <a:cs typeface="Helvetica Neue Light"/>
                  <a:sym typeface="Helvetica Neue Light"/>
                </a:defRPr>
              </a:lvl1pPr>
            </a:lstStyle>
            <a:p>
              <a:r>
                <a:t>spacibo</a:t>
              </a:r>
            </a:p>
          </p:txBody>
        </p:sp>
        <p:sp>
          <p:nvSpPr>
            <p:cNvPr id="297" name="Shape 297"/>
            <p:cNvSpPr/>
            <p:nvPr/>
          </p:nvSpPr>
          <p:spPr>
            <a:xfrm>
              <a:off x="2194486" y="4755641"/>
              <a:ext cx="896224" cy="5267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2000">
                  <a:solidFill>
                    <a:srgbClr val="A6AAA9"/>
                  </a:solidFill>
                  <a:latin typeface="Helvetica Neue Light"/>
                  <a:ea typeface="Helvetica Neue Light"/>
                  <a:cs typeface="Helvetica Neue Light"/>
                  <a:sym typeface="Helvetica Neue Light"/>
                </a:defRPr>
              </a:lvl1pPr>
            </a:lstStyle>
            <a:p>
              <a:r>
                <a:t>hvala</a:t>
              </a:r>
            </a:p>
          </p:txBody>
        </p:sp>
        <p:sp>
          <p:nvSpPr>
            <p:cNvPr id="298" name="Shape 298"/>
            <p:cNvSpPr/>
            <p:nvPr/>
          </p:nvSpPr>
          <p:spPr>
            <a:xfrm>
              <a:off x="831339" y="1369664"/>
              <a:ext cx="2018163" cy="8542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a:solidFill>
                    <a:srgbClr val="53585F"/>
                  </a:solidFill>
                  <a:latin typeface="Helvetica Neue Light"/>
                  <a:ea typeface="Helvetica Neue Light"/>
                  <a:cs typeface="Helvetica Neue Light"/>
                  <a:sym typeface="Helvetica Neue Light"/>
                </a:defRPr>
              </a:lvl1pPr>
            </a:lstStyle>
            <a:p>
              <a:r>
                <a:t>gracias</a:t>
              </a:r>
            </a:p>
          </p:txBody>
        </p:sp>
        <p:sp>
          <p:nvSpPr>
            <p:cNvPr id="299" name="Shape 299"/>
            <p:cNvSpPr/>
            <p:nvPr/>
          </p:nvSpPr>
          <p:spPr>
            <a:xfrm>
              <a:off x="1076076" y="3855959"/>
              <a:ext cx="550577" cy="396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r>
                <a:t>tack</a:t>
              </a:r>
            </a:p>
          </p:txBody>
        </p:sp>
        <p:sp>
          <p:nvSpPr>
            <p:cNvPr id="300" name="Shape 300"/>
            <p:cNvSpPr/>
            <p:nvPr/>
          </p:nvSpPr>
          <p:spPr>
            <a:xfrm>
              <a:off x="7498456" y="1713278"/>
              <a:ext cx="1535617" cy="5267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2000">
                  <a:solidFill>
                    <a:srgbClr val="53585F"/>
                  </a:solidFill>
                  <a:latin typeface="Helvetica Neue Light"/>
                  <a:ea typeface="Helvetica Neue Light"/>
                  <a:cs typeface="Helvetica Neue Light"/>
                  <a:sym typeface="Helvetica Neue Light"/>
                </a:defRPr>
              </a:lvl1pPr>
            </a:lstStyle>
            <a:p>
              <a:r>
                <a:t>mauruuru</a:t>
              </a:r>
            </a:p>
          </p:txBody>
        </p:sp>
        <p:sp>
          <p:nvSpPr>
            <p:cNvPr id="301" name="Shape 301"/>
            <p:cNvSpPr/>
            <p:nvPr/>
          </p:nvSpPr>
          <p:spPr>
            <a:xfrm>
              <a:off x="3765730" y="4755641"/>
              <a:ext cx="2461010" cy="5267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2000">
                  <a:solidFill>
                    <a:srgbClr val="A6AAA9"/>
                  </a:solidFill>
                  <a:latin typeface="Helvetica Neue Light"/>
                  <a:ea typeface="Helvetica Neue Light"/>
                  <a:cs typeface="Helvetica Neue Light"/>
                  <a:sym typeface="Helvetica Neue Light"/>
                </a:defRPr>
              </a:lvl1pPr>
            </a:lstStyle>
            <a:p>
              <a:r>
                <a:t>tesekkur ederim</a:t>
              </a:r>
            </a:p>
          </p:txBody>
        </p:sp>
        <p:sp>
          <p:nvSpPr>
            <p:cNvPr id="302" name="Shape 302"/>
            <p:cNvSpPr/>
            <p:nvPr/>
          </p:nvSpPr>
          <p:spPr>
            <a:xfrm>
              <a:off x="2883704" y="0"/>
              <a:ext cx="812754" cy="396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r>
                <a:t>diakuiu</a:t>
              </a:r>
            </a:p>
          </p:txBody>
        </p:sp>
        <p:sp>
          <p:nvSpPr>
            <p:cNvPr id="303" name="Shape 303"/>
            <p:cNvSpPr/>
            <p:nvPr/>
          </p:nvSpPr>
          <p:spPr>
            <a:xfrm>
              <a:off x="4943201" y="894151"/>
              <a:ext cx="788781" cy="3960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1300">
                  <a:solidFill>
                    <a:srgbClr val="53585F"/>
                  </a:solidFill>
                  <a:latin typeface="Helvetica Neue Light"/>
                  <a:ea typeface="Helvetica Neue Light"/>
                  <a:cs typeface="Helvetica Neue Light"/>
                  <a:sym typeface="Helvetica Neue Light"/>
                </a:defRPr>
              </a:lvl1pPr>
            </a:lstStyle>
            <a:p>
              <a:r>
                <a:t>a dank</a:t>
              </a:r>
            </a:p>
          </p:txBody>
        </p:sp>
      </p:gr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coworking_space.jpg"/>
          <p:cNvPicPr>
            <a:picLocks noGrp="1" noChangeAspect="1"/>
          </p:cNvPicPr>
          <p:nvPr>
            <p:ph type="pic" idx="13"/>
          </p:nvPr>
        </p:nvPicPr>
        <p:blipFill>
          <a:blip r:embed="rId3">
            <a:extLst/>
          </a:blip>
          <a:srcRect t="45897" b="4095"/>
          <a:stretch>
            <a:fillRect/>
          </a:stretch>
        </p:blipFill>
        <p:spPr>
          <a:prstGeom prst="rect">
            <a:avLst/>
          </a:prstGeom>
        </p:spPr>
      </p:pic>
    </p:spTree>
    <p:extLst>
      <p:ext uri="{BB962C8B-B14F-4D97-AF65-F5344CB8AC3E}">
        <p14:creationId xmlns:p14="http://schemas.microsoft.com/office/powerpoint/2010/main" val="268764795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742650" y="3091924"/>
            <a:ext cx="5780179" cy="201080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r">
              <a:defRPr sz="6200"/>
            </a:pPr>
            <a:r>
              <a:rPr dirty="0"/>
              <a:t>You </a:t>
            </a:r>
            <a:r>
              <a:rPr lang="de-DE" dirty="0"/>
              <a:t>just </a:t>
            </a:r>
            <a:r>
              <a:rPr lang="de-DE" dirty="0" err="1"/>
              <a:t>want</a:t>
            </a:r>
            <a:r>
              <a:rPr lang="de-DE" dirty="0"/>
              <a:t> </a:t>
            </a:r>
          </a:p>
          <a:p>
            <a:pPr algn="r">
              <a:defRPr sz="6200"/>
            </a:pPr>
            <a:r>
              <a:rPr lang="de-DE" dirty="0" err="1"/>
              <a:t>to</a:t>
            </a:r>
            <a:r>
              <a:rPr lang="de-DE" dirty="0"/>
              <a:t> </a:t>
            </a:r>
            <a:r>
              <a:rPr lang="de-DE" dirty="0" err="1"/>
              <a:t>work</a:t>
            </a:r>
            <a:endParaRPr dirty="0"/>
          </a:p>
        </p:txBody>
      </p:sp>
      <p:pic>
        <p:nvPicPr>
          <p:cNvPr id="2" name="Grafik 1"/>
          <p:cNvPicPr>
            <a:picLocks noChangeAspect="1"/>
          </p:cNvPicPr>
          <p:nvPr/>
        </p:nvPicPr>
        <p:blipFill>
          <a:blip r:embed="rId3"/>
          <a:stretch>
            <a:fillRect/>
          </a:stretch>
        </p:blipFill>
        <p:spPr>
          <a:xfrm>
            <a:off x="7805296" y="0"/>
            <a:ext cx="4038600" cy="975360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 name="Cabin in the wood.jpg"/>
          <p:cNvPicPr>
            <a:picLocks noGrp="1" noChangeAspect="1"/>
          </p:cNvPicPr>
          <p:nvPr>
            <p:ph type="pic" idx="13"/>
          </p:nvPr>
        </p:nvPicPr>
        <p:blipFill>
          <a:blip r:embed="rId3">
            <a:extLst/>
          </a:blip>
          <a:srcRect l="5555" r="5555"/>
          <a:stretch>
            <a:fillRect/>
          </a:stretch>
        </p:blipFill>
        <p:spPr>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0" name="Cabin in the wood.jpg"/>
          <p:cNvPicPr>
            <a:picLocks noGrp="1" noChangeAspect="1"/>
          </p:cNvPicPr>
          <p:nvPr>
            <p:ph type="pic" idx="13"/>
          </p:nvPr>
        </p:nvPicPr>
        <p:blipFill>
          <a:blip r:embed="rId3">
            <a:extLst/>
          </a:blip>
          <a:srcRect l="21200" r="46774"/>
          <a:stretch>
            <a:fillRect/>
          </a:stretch>
        </p:blipFill>
        <p:spPr>
          <a:xfrm>
            <a:off x="7481943" y="0"/>
            <a:ext cx="4685306" cy="9753600"/>
          </a:xfrm>
          <a:prstGeom prst="rect">
            <a:avLst/>
          </a:prstGeom>
        </p:spPr>
      </p:pic>
      <p:sp>
        <p:nvSpPr>
          <p:cNvPr id="171" name="Shape 171"/>
          <p:cNvSpPr/>
          <p:nvPr/>
        </p:nvSpPr>
        <p:spPr>
          <a:xfrm>
            <a:off x="742650" y="3106727"/>
            <a:ext cx="5780179" cy="1981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r">
              <a:defRPr sz="6200"/>
            </a:pPr>
            <a:r>
              <a:t>You wanna</a:t>
            </a:r>
            <a:br/>
            <a:r>
              <a:t>just live</a:t>
            </a:r>
          </a:p>
        </p:txBody>
      </p:sp>
    </p:spTree>
    <p:extLst>
      <p:ext uri="{BB962C8B-B14F-4D97-AF65-F5344CB8AC3E}">
        <p14:creationId xmlns:p14="http://schemas.microsoft.com/office/powerpoint/2010/main" val="195342510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p:cNvPicPr>
            <a:picLocks noGrp="1" noChangeAspect="1"/>
          </p:cNvPicPr>
          <p:nvPr>
            <p:ph type="pic" idx="13"/>
          </p:nvPr>
        </p:nvPicPr>
        <p:blipFill>
          <a:blip r:embed="rId3">
            <a:extLst>
              <a:ext uri="{28A0092B-C50C-407E-A947-70E740481C1C}">
                <a14:useLocalDpi xmlns:a14="http://schemas.microsoft.com/office/drawing/2010/main" val="0"/>
              </a:ext>
            </a:extLst>
          </a:blip>
          <a:srcRect l="5566" r="5566"/>
          <a:stretch>
            <a:fillRect/>
          </a:stretch>
        </p:blipFill>
        <p:spPr/>
      </p:pic>
    </p:spTree>
    <p:extLst>
      <p:ext uri="{BB962C8B-B14F-4D97-AF65-F5344CB8AC3E}">
        <p14:creationId xmlns:p14="http://schemas.microsoft.com/office/powerpoint/2010/main" val="421800186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7186171" y="0"/>
            <a:ext cx="5276850" cy="9753600"/>
          </a:xfrm>
          <a:prstGeom prst="rect">
            <a:avLst/>
          </a:prstGeom>
        </p:spPr>
      </p:pic>
      <p:sp>
        <p:nvSpPr>
          <p:cNvPr id="180" name="Shape 180"/>
          <p:cNvSpPr/>
          <p:nvPr/>
        </p:nvSpPr>
        <p:spPr>
          <a:xfrm>
            <a:off x="742650" y="3106727"/>
            <a:ext cx="5780179" cy="1981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6200"/>
            </a:lvl1pPr>
          </a:lstStyle>
          <a:p>
            <a:r>
              <a:t>Infrastructure everywhere</a:t>
            </a:r>
          </a:p>
        </p:txBody>
      </p:sp>
    </p:spTree>
    <p:extLst>
      <p:ext uri="{BB962C8B-B14F-4D97-AF65-F5344CB8AC3E}">
        <p14:creationId xmlns:p14="http://schemas.microsoft.com/office/powerpoint/2010/main" val="3215709432"/>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863</Words>
  <Application>Microsoft Office PowerPoint</Application>
  <PresentationFormat>Benutzerdefiniert</PresentationFormat>
  <Paragraphs>133</Paragraphs>
  <Slides>32</Slides>
  <Notes>13</Notes>
  <HiddenSlides>12</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32</vt:i4>
      </vt:variant>
    </vt:vector>
  </HeadingPairs>
  <TitlesOfParts>
    <vt:vector size="41" baseType="lpstr">
      <vt:lpstr>Comic Sans MS</vt:lpstr>
      <vt:lpstr>Helvetica</vt:lpstr>
      <vt:lpstr>Helvetica Light</vt:lpstr>
      <vt:lpstr>Helvetica Neue</vt:lpstr>
      <vt:lpstr>Helvetica Neue Light</vt:lpstr>
      <vt:lpstr>Helvetica Neue Thin</vt:lpstr>
      <vt:lpstr>Segoe UI</vt:lpstr>
      <vt:lpstr>Segoe UI Semibold</vt:lpstr>
      <vt:lpstr>White</vt:lpstr>
      <vt:lpstr>Up in the Air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Ceremonies  are annoying</vt:lpstr>
      <vt:lpstr>once upon a time…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Focus</vt:lpstr>
      <vt:lpstr>PowerPoint-Präsentation</vt:lpstr>
      <vt:lpstr>PowerPoint-Präsentation</vt:lpstr>
      <vt:lpstr>Function App</vt:lpstr>
      <vt:lpstr>Trigger</vt:lpstr>
      <vt:lpstr>In Binding</vt:lpstr>
      <vt:lpstr>Out Binding</vt:lpstr>
      <vt:lpstr>Demo</vt:lpstr>
      <vt:lpstr>What else?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 in the Air</dc:title>
  <cp:lastModifiedBy>Sia Ghassemi</cp:lastModifiedBy>
  <cp:revision>9</cp:revision>
  <dcterms:modified xsi:type="dcterms:W3CDTF">2017-04-03T06:39:24Z</dcterms:modified>
</cp:coreProperties>
</file>